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71"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90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4786B-52D5-41C1-9F45-FCA5EB6F6C6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276673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786B-52D5-41C1-9F45-FCA5EB6F6C6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58333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786B-52D5-41C1-9F45-FCA5EB6F6C6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97151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786B-52D5-41C1-9F45-FCA5EB6F6C6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116852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4786B-52D5-41C1-9F45-FCA5EB6F6C6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257863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4786B-52D5-41C1-9F45-FCA5EB6F6C6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278977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4786B-52D5-41C1-9F45-FCA5EB6F6C6A}"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391502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4786B-52D5-41C1-9F45-FCA5EB6F6C6A}"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2075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4786B-52D5-41C1-9F45-FCA5EB6F6C6A}"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34004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4786B-52D5-41C1-9F45-FCA5EB6F6C6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49282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4786B-52D5-41C1-9F45-FCA5EB6F6C6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D0821-1008-4903-A7B2-81B030D050A4}" type="slidenum">
              <a:rPr lang="en-US" smtClean="0"/>
              <a:t>‹#›</a:t>
            </a:fld>
            <a:endParaRPr lang="en-US"/>
          </a:p>
        </p:txBody>
      </p:sp>
    </p:spTree>
    <p:extLst>
      <p:ext uri="{BB962C8B-B14F-4D97-AF65-F5344CB8AC3E}">
        <p14:creationId xmlns:p14="http://schemas.microsoft.com/office/powerpoint/2010/main" val="355466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4786B-52D5-41C1-9F45-FCA5EB6F6C6A}" type="datetimeFigureOut">
              <a:rPr lang="en-US" smtClean="0"/>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D0821-1008-4903-A7B2-81B030D050A4}" type="slidenum">
              <a:rPr lang="en-US" smtClean="0"/>
              <a:t>‹#›</a:t>
            </a:fld>
            <a:endParaRPr lang="en-US"/>
          </a:p>
        </p:txBody>
      </p:sp>
    </p:spTree>
    <p:extLst>
      <p:ext uri="{BB962C8B-B14F-4D97-AF65-F5344CB8AC3E}">
        <p14:creationId xmlns:p14="http://schemas.microsoft.com/office/powerpoint/2010/main" val="554959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Averted School Violence Lessons Learned become lessons applied</a:t>
            </a:r>
            <a:endParaRPr lang="en-US" dirty="0"/>
          </a:p>
        </p:txBody>
      </p:sp>
      <p:pic>
        <p:nvPicPr>
          <p:cNvPr id="3" name="Picture 2" descr="Chief Frank Straub (Ret.), Director of Strategic Studies&#10;Sarah Solano, Project Assistant&#10;Police Foundation&#10;April 2018&#10;" title="Averted School Violence Lessons Learned become lessons appli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542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Current </a:t>
            </a:r>
            <a:r>
              <a:rPr lang="en-US" dirty="0" err="1"/>
              <a:t>ASV</a:t>
            </a:r>
            <a:r>
              <a:rPr lang="en-US" dirty="0"/>
              <a:t> Incident Report Data Sources</a:t>
            </a:r>
          </a:p>
        </p:txBody>
      </p:sp>
      <p:pic>
        <p:nvPicPr>
          <p:cNvPr id="3" name="Picture 2" descr="Open source media reports and court documents&#10;Project subject matter experts&#10;Incidents reported from school administrators and law enforcement&#10;" title="Current ASV Incident Report Data Sour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58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Using the Database</a:t>
            </a:r>
            <a:endParaRPr lang="en-US" dirty="0"/>
          </a:p>
        </p:txBody>
      </p:sp>
      <p:pic>
        <p:nvPicPr>
          <p:cNvPr id="3" name="Picture 2" descr="Using the Database&#10;Fill out an online form at asvnearmiss.org &#10;Provide details about the school, timeline of the event, information about the would-be attacker, and your takeaways or recommendations for future school policy or training &#10;Police Foundation staff and subject matter expert(s) review report for completion, authenticity, and to provide lessons learned&#10; &#10;Any identifying information is removed, and the report is published on a secure online site for other school safety practitioners to view&#10;" title=" Using the Data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48"/>
            <a:ext cx="9144000" cy="6892047"/>
          </a:xfrm>
          <a:prstGeom prst="rect">
            <a:avLst/>
          </a:prstGeom>
        </p:spPr>
      </p:pic>
    </p:spTree>
    <p:extLst>
      <p:ext uri="{BB962C8B-B14F-4D97-AF65-F5344CB8AC3E}">
        <p14:creationId xmlns:p14="http://schemas.microsoft.com/office/powerpoint/2010/main" val="319407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latin typeface="Calibri" charset="0"/>
                <a:ea typeface="Calibri" charset="0"/>
                <a:cs typeface="Calibri" charset="0"/>
              </a:rPr>
              <a:t>Ongoing Activities</a:t>
            </a:r>
            <a:endParaRPr lang="en-US" dirty="0"/>
          </a:p>
        </p:txBody>
      </p:sp>
      <p:pic>
        <p:nvPicPr>
          <p:cNvPr id="3" name="Picture 2" descr="Ongoing Activities&#10;Two analyses underway&#10;One analysis of averted incidents&#10;One analysis of averted and carried-out incidents &#10;Will be shared with relevant stakeholders in the education, mental health, and law enforcement communities to help inform training and policy and spread awareness of best practices to help prevent future school violence events&#10;NASRO Journal of School Safety and Ed Week publications&#10;Speaking at national conferences and meetings including the IACP Juvenile Justice Committee Meeting and annual NASRO conference&#10;" title="Ongoing Activit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241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ea typeface="Calibri Light" charset="0"/>
                <a:cs typeface="Calibri"/>
              </a:rPr>
              <a:t>Benefits of Participation</a:t>
            </a:r>
            <a:endParaRPr lang="en-US" dirty="0"/>
          </a:p>
        </p:txBody>
      </p:sp>
      <p:pic>
        <p:nvPicPr>
          <p:cNvPr id="3" name="Picture 2" descr="Benefits of Participation&#10; Opportunity for individuals to share successes around averting violent attacks in their school, department, and/or community&#10;Help educate school, law enforcement, and communities across the country&#10;Reviewing ASV reports from others across the country provides law enforcement, schools, and communities with strategies to address similar situations of averted violence that could occur in their jurisdiction&#10;" title="Benefits of Particip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0" y="0"/>
            <a:ext cx="9144000" cy="6858000"/>
          </a:xfrm>
          <a:prstGeom prst="rect">
            <a:avLst/>
          </a:prstGeom>
        </p:spPr>
      </p:pic>
    </p:spTree>
    <p:extLst>
      <p:ext uri="{BB962C8B-B14F-4D97-AF65-F5344CB8AC3E}">
        <p14:creationId xmlns:p14="http://schemas.microsoft.com/office/powerpoint/2010/main" val="280420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b="1" dirty="0" smtClean="0">
                <a:latin typeface="Calibri" charset="0"/>
                <a:ea typeface="Calibri" charset="0"/>
                <a:cs typeface="Calibri" charset="0"/>
              </a:rPr>
              <a:t>For additional questions, contact:</a:t>
            </a:r>
          </a:p>
        </p:txBody>
      </p:sp>
      <p:pic>
        <p:nvPicPr>
          <p:cNvPr id="3" name="Picture 2" descr="To submit an ASV incident report or to view the report library, visit: http://asvnearmiss.org&#10;For more information about the ASV initiative, check out our article in the National Association of School Resource Officers’ Journal of School Safety and our Police Foundation Blog at:&#10;https://www.asvnearmiss.org/publications/&#10;For additional questions, contact:&#10;Sarah Solano&#10;Project Assistant&#10;ssolano@policefoundation.org&#10;202-833-1469&#10;Frank Straub&#10;Director of Strategic Studies&#10;fstraub@policefoundation.org&#10;914-582-5898&#10;&#10;For additional questions, contact:&#10;&#10;Sarah Solano           Frank Straub&#10;Project Assistant          Director of Strategic Studies&#10;ssolano@policefoundation.org    fstraub@policefoundation.org&#10;202-833-1469      914-582-5898&#10;" title="For additional questions, conta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38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kern="0" dirty="0" smtClean="0">
                <a:solidFill>
                  <a:sysClr val="windowText" lastClr="000000"/>
                </a:solidFill>
                <a:latin typeface="Calibri" charset="0"/>
                <a:ea typeface="Calibri" charset="0"/>
                <a:cs typeface="Calibri" charset="0"/>
              </a:rPr>
              <a:t>About the Police Foundation</a:t>
            </a:r>
            <a:br>
              <a:rPr lang="en-US" kern="0" dirty="0" smtClean="0">
                <a:solidFill>
                  <a:sysClr val="windowText" lastClr="000000"/>
                </a:solidFill>
                <a:latin typeface="Calibri" charset="0"/>
                <a:ea typeface="Calibri" charset="0"/>
                <a:cs typeface="Calibri" charset="0"/>
              </a:rPr>
            </a:br>
            <a:endParaRPr lang="en-US" dirty="0"/>
          </a:p>
        </p:txBody>
      </p:sp>
      <p:pic>
        <p:nvPicPr>
          <p:cNvPr id="4" name="Picture 3" descr="•National, non-membership organization in Washington, DC dedicated to improving policing through innovation and science&#10;•Provides research, assessments, and training/technical assistance to local and state criminal justice entities nationwide&#10;•Work includes: Critical Incident Reviews of the Pulse Nightclub and San Bernardino terrorist attacks, CVE with Somali Youth in Boston, and the Secure &#10;" title="About the Police Found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08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Averted School Violence Initiative</a:t>
            </a:r>
            <a:br>
              <a:rPr lang="en-US" dirty="0"/>
            </a:br>
            <a:endParaRPr lang="en-US" dirty="0"/>
          </a:p>
        </p:txBody>
      </p:sp>
      <p:pic>
        <p:nvPicPr>
          <p:cNvPr id="3" name="Picture 2" descr="Funded by the Office of Community Oriented Policing Services (COPS Office) and the National Institute of Justice (NIJ)&#10;Effort to encourage law enforcement, school officials, mental health professionals, and others involved in identifying and preventing school attacks nationwide to share information and lessons learned on averted attacks&#10;Purpose is to analyze these incidents to identify lessons learned and strategies that can be implemented to improve school safety and ultimately prevent future attacks &#10;&#10;" title="Averted School Violence Initia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932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Autofit/>
          </a:bodyPr>
          <a:lstStyle/>
          <a:p>
            <a:r>
              <a:rPr lang="en-US" sz="2000" dirty="0" smtClean="0">
                <a:latin typeface="Calibri" charset="0"/>
                <a:ea typeface="Calibri" charset="0"/>
                <a:cs typeface="Calibri" charset="0"/>
              </a:rPr>
              <a:t>Averted School Violence Initiative</a:t>
            </a:r>
            <a:br>
              <a:rPr lang="en-US" sz="2000" dirty="0" smtClean="0">
                <a:latin typeface="Calibri" charset="0"/>
                <a:ea typeface="Calibri" charset="0"/>
                <a:cs typeface="Calibri" charset="0"/>
              </a:rPr>
            </a:br>
            <a:r>
              <a:rPr lang="en-US" sz="2000" dirty="0" err="1">
                <a:cs typeface="Calibri"/>
              </a:rPr>
              <a:t>ASV</a:t>
            </a:r>
            <a:r>
              <a:rPr lang="en-US" sz="2000" dirty="0">
                <a:cs typeface="Calibri"/>
              </a:rPr>
              <a:t> subject matter experts (SMEs) and collaborators include:</a:t>
            </a:r>
            <a:br>
              <a:rPr lang="en-US" sz="2000" dirty="0">
                <a:cs typeface="Calibri"/>
              </a:rPr>
            </a:br>
            <a:r>
              <a:rPr lang="en-US" sz="2000" dirty="0">
                <a:cs typeface="Calibri"/>
              </a:rPr>
              <a:t/>
            </a:r>
            <a:br>
              <a:rPr lang="en-US" sz="2000" dirty="0">
                <a:cs typeface="Calibri"/>
              </a:rPr>
            </a:br>
            <a:endParaRPr lang="en-US" sz="2000" dirty="0"/>
          </a:p>
        </p:txBody>
      </p:sp>
      <p:pic>
        <p:nvPicPr>
          <p:cNvPr id="3" name="Picture 2" descr="Dr. Peter Langman, Langman Psychological Associates&#10;Dr. Jeffrey Daniels, West Virginia University&#10;Mike Johnson, Clearpath EPM&#10;Deputy Chief Brett Meade, University of Central Florida&#10;&#10;Collaborators&#10;Mo Canady, National Association of School Resource Officers&#10;Dr. Gene Deisinger, SIGMA Threat Management&#10;Jeff Allison, International Association of Campus Law Enforcement Administrators&#10;Sandy Hook Promise Foundation&#10;John Rosiak, Prevention Partnerships&#10;" title="Averted School Violence Initia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32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latin typeface="Calibri" charset="0"/>
                <a:ea typeface="Calibri" charset="0"/>
                <a:cs typeface="Calibri" charset="0"/>
              </a:rPr>
              <a:t>Example of an Averted Attack</a:t>
            </a:r>
            <a:endParaRPr lang="en-US" dirty="0"/>
          </a:p>
        </p:txBody>
      </p:sp>
      <p:pic>
        <p:nvPicPr>
          <p:cNvPr id="3" name="Picture 2" descr="Student is badly teased; makes threats to four other students that he will shoot up their school&#10;One of the four students tells his parent, parent tells teacher, teacher tells school administration, administration tells law enforcement&#10;Law enforcement (small department) acts immediately and brings in additional resources to apprehend the student the next day&#10;Student questioned upon leaving his home for school and ultimately sent to juvenile facility with mandated counseling&#10;&#10;" title="Example of an Averted Attac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713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latin typeface="Calibri" charset="0"/>
                <a:ea typeface="Calibri" charset="0"/>
                <a:cs typeface="Calibri" charset="0"/>
              </a:rPr>
              <a:t>Valuable Lessons Can be Learned</a:t>
            </a:r>
            <a:endParaRPr lang="en-US" dirty="0"/>
          </a:p>
        </p:txBody>
      </p:sp>
      <p:pic>
        <p:nvPicPr>
          <p:cNvPr id="3" name="Picture 2" descr="Law enforcement officer shared the following lessons learned:&#10;Never take reported threats lightly. Assume all reports have merit and then take the necessary action.&#10; &#10;Cover all the bases – do not give a student an opportunity to carry out the attack. &#10;In a small department, there are specific challenges to bringing in other agencies and coordinating the efforts. He needed to call in several other agencies and coordinate all of their efforts. &#10;Parents were upset that they were not notified about a possible attack. Law enforcement did not notify parents, as it was the school’s decision.&#10;" title="Valuable Lessons Can be Learn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160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latin typeface="Calibri" charset="0"/>
                <a:ea typeface="Calibri" charset="0"/>
                <a:cs typeface="Calibri" charset="0"/>
              </a:rPr>
              <a:t>Importance of Studying Averted Attacks</a:t>
            </a:r>
            <a:endParaRPr lang="en-US" dirty="0"/>
          </a:p>
        </p:txBody>
      </p:sp>
      <p:pic>
        <p:nvPicPr>
          <p:cNvPr id="3" name="Picture 2" descr="Importance of Studying Averted Attacks&#10;Based on the concept of ‘near miss’, an institutionalized practice in the aviation field and other high risk industries&#10;In the context of school violence, concept holds that there are significantly more averted school attacks than actual attacks&#10;Contain valuable insight into the effectiveness of school safety practices, physical security, intervention strategies and more&#10;Allows key personnel to identify strengths and weaknesses in the various school safety systems/processes and make adjustments to prevent future attacks&#10;" title="Importance of Studying Averted Attac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586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latin typeface="Calibri" charset="0"/>
                <a:ea typeface="Calibri" charset="0"/>
                <a:cs typeface="Calibri" charset="0"/>
              </a:rPr>
              <a:t>Police Foundation Definition of an Averted Attack</a:t>
            </a:r>
            <a:endParaRPr lang="en-US" dirty="0"/>
          </a:p>
        </p:txBody>
      </p:sp>
      <p:pic>
        <p:nvPicPr>
          <p:cNvPr id="3" name="Picture 2" descr="Police Foundation Definition of an Averted Attack&#10;A violent attack planned with or without the use of a firearm, that was prevented either before or after the potential perpetrator arrived on school grounds, before any injury or loss of life occurred.&#10;&#10;&#10;" title="Police Foundation Definition of an Averted Att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863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latin typeface="Calibri" charset="0"/>
                <a:ea typeface="Calibri" charset="0"/>
                <a:cs typeface="Calibri" charset="0"/>
              </a:rPr>
              <a:t>How the Police Foundation Studies Attacks</a:t>
            </a:r>
            <a:endParaRPr lang="en-US" dirty="0"/>
          </a:p>
        </p:txBody>
      </p:sp>
      <p:pic>
        <p:nvPicPr>
          <p:cNvPr id="3" name="Picture 2" descr="How the Police Foundation Studies Attacks Developed an online system to both share information on averted attacks and view information on other averted attacks across the country at: asvnearmiss.org&#10;Site contains over 51 averted school violence incident reports at all grade levels, from elementary schools to college and graduate programs&#10;Anyone involved in an averted attack can submit a report and view the site, except the full incident reports, which are limited to vetted users&#10;&#10;" title="How the Police Foundation Studies Attac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0933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68</Words>
  <Application>Microsoft Office PowerPoint</Application>
  <PresentationFormat>On-screen Show (4:3)</PresentationFormat>
  <Paragraphs>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Averted School Violence Lessons Learned become lessons applied</vt:lpstr>
      <vt:lpstr>About the Police Foundation </vt:lpstr>
      <vt:lpstr>Averted School Violence Initiative </vt:lpstr>
      <vt:lpstr>Averted School Violence Initiative ASV subject matter experts (SMEs) and collaborators include:  </vt:lpstr>
      <vt:lpstr>Example of an Averted Attack</vt:lpstr>
      <vt:lpstr>Valuable Lessons Can be Learned</vt:lpstr>
      <vt:lpstr>Importance of Studying Averted Attacks</vt:lpstr>
      <vt:lpstr>Police Foundation Definition of an Averted Attack</vt:lpstr>
      <vt:lpstr>How the Police Foundation Studies Attacks</vt:lpstr>
      <vt:lpstr>Current ASV Incident Report Data Sources</vt:lpstr>
      <vt:lpstr>Using the Database</vt:lpstr>
      <vt:lpstr>Ongoing Activities</vt:lpstr>
      <vt:lpstr>Benefits of Participation</vt:lpstr>
      <vt:lpstr>For additional questions,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Averted School Violence Lessons Learned become lessons applied</dc:title>
  <dc:creator>Sylvia Verdugo</dc:creator>
  <cp:lastModifiedBy>Roxanne Starbuck</cp:lastModifiedBy>
  <cp:revision>3</cp:revision>
  <dcterms:created xsi:type="dcterms:W3CDTF">2018-04-30T21:26:13Z</dcterms:created>
  <dcterms:modified xsi:type="dcterms:W3CDTF">2018-04-30T22:10:31Z</dcterms:modified>
</cp:coreProperties>
</file>