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6" r:id="rId2"/>
    <p:sldId id="287" r:id="rId3"/>
    <p:sldId id="285" r:id="rId4"/>
    <p:sldId id="277" r:id="rId5"/>
    <p:sldId id="295" r:id="rId6"/>
    <p:sldId id="279" r:id="rId7"/>
    <p:sldId id="280" r:id="rId8"/>
    <p:sldId id="281" r:id="rId9"/>
    <p:sldId id="282" r:id="rId10"/>
    <p:sldId id="283" r:id="rId11"/>
    <p:sldId id="284" r:id="rId12"/>
    <p:sldId id="303" r:id="rId13"/>
    <p:sldId id="302" r:id="rId14"/>
    <p:sldId id="300" r:id="rId15"/>
    <p:sldId id="301" r:id="rId16"/>
    <p:sldId id="298" r:id="rId17"/>
    <p:sldId id="296" r:id="rId18"/>
    <p:sldId id="297" r:id="rId19"/>
    <p:sldId id="304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79A7"/>
    <a:srgbClr val="EDC948"/>
    <a:srgbClr val="E15759"/>
    <a:srgbClr val="76B7B2"/>
    <a:srgbClr val="F28E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3954" autoAdjust="0"/>
  </p:normalViewPr>
  <p:slideViewPr>
    <p:cSldViewPr>
      <p:cViewPr>
        <p:scale>
          <a:sx n="75" d="100"/>
          <a:sy n="75" d="100"/>
        </p:scale>
        <p:origin x="-762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5A89DC-3313-4E8D-8F8B-A2756660C2ED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B1FB40-6EF9-49DE-B73E-998DA89E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7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1FB40-6EF9-49DE-B73E-998DA89E60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47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1FB40-6EF9-49DE-B73E-998DA89E60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90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1FB40-6EF9-49DE-B73E-998DA89E60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57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1FB40-6EF9-49DE-B73E-998DA89E60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51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1FB40-6EF9-49DE-B73E-998DA89E60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9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1FB40-6EF9-49DE-B73E-998DA89E60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14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1FB40-6EF9-49DE-B73E-998DA89E60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34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1FB40-6EF9-49DE-B73E-998DA89E60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23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1FB40-6EF9-49DE-B73E-998DA89E60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14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9031-C8A9-4688-97E6-CF43D368BA6B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7386-5247-4805-B059-F8234BC4E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7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9031-C8A9-4688-97E6-CF43D368BA6B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7386-5247-4805-B059-F8234BC4E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85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9031-C8A9-4688-97E6-CF43D368BA6B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7386-5247-4805-B059-F8234BC4E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07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9031-C8A9-4688-97E6-CF43D368BA6B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7386-5247-4805-B059-F8234BC4E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95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9031-C8A9-4688-97E6-CF43D368BA6B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7386-5247-4805-B059-F8234BC4E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4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9031-C8A9-4688-97E6-CF43D368BA6B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7386-5247-4805-B059-F8234BC4E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1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9031-C8A9-4688-97E6-CF43D368BA6B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7386-5247-4805-B059-F8234BC4E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71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9031-C8A9-4688-97E6-CF43D368BA6B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7386-5247-4805-B059-F8234BC4E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9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9031-C8A9-4688-97E6-CF43D368BA6B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7386-5247-4805-B059-F8234BC4E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94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9031-C8A9-4688-97E6-CF43D368BA6B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7386-5247-4805-B059-F8234BC4E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0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9031-C8A9-4688-97E6-CF43D368BA6B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7386-5247-4805-B059-F8234BC4E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C9031-C8A9-4688-97E6-CF43D368BA6B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B7386-5247-4805-B059-F8234BC4E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title="Title 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38125"/>
            <a:ext cx="8486775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Subtitle 10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3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Distribution of Controlled Substances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Distribution of Controlled Substances</a:t>
            </a:r>
          </a:p>
          <a:p>
            <a:endParaRPr lang="en-US" dirty="0"/>
          </a:p>
        </p:txBody>
      </p:sp>
      <p:pic>
        <p:nvPicPr>
          <p:cNvPr id="10242" name="Picture 2" descr="2016-17 Number of Incidents Resulting in Suspension or Expulsion&#10;" title="Distribution of Controlled Substan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782" cy="685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05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Possession or Use of Alcoholic  Beverages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Possession or Use of Alcoholic  Beverages</a:t>
            </a:r>
          </a:p>
          <a:p>
            <a:endParaRPr lang="en-US" dirty="0"/>
          </a:p>
        </p:txBody>
      </p:sp>
      <p:pic>
        <p:nvPicPr>
          <p:cNvPr id="11266" name="Picture 2" descr="2016-17 Number of Incidents Resulting in Suspension or Expulsion&#10;" title="Possession or Use of Alcoholic  Bever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9"/>
            <a:ext cx="9144000" cy="68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34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title="Comparison of Discipline Incidents By School Level and Y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"/>
            <a:ext cx="9150784" cy="685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56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title="Comparison of Elementary School Discipline Incident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" y="-5101"/>
            <a:ext cx="9137206" cy="686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105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title="Comparison of Middle  School Discipline Incident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36"/>
            <a:ext cx="9144000" cy="687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901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title="Comparison of High School Discipline Incident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9980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Data shows an INCREASE in the distribution of controlled substances moving from elementary school to high school.&#10;Compared to middle schools, high schools report at least 3 TIMES more incidents of possession or use of controlled substances.&#10;Data indicates an INCREASE in the weapon possession in our public schools, with a higher number of reports at the middle schools.&#10;Incidents of alcoholic beverages are reported HIGHEST at the high schools.&#10;Data reported here show that the violence to students is HIGHEST among the middle school aged students.&#10;Between 2013-14 and 2016-17 school years, the overall number of violence to school staff incidents reported by the districts INCREASED by 238%. However, the rate of this increase drastically REDUCED from 99% to 60% and finally to 6% between those years." title="Summary of the School Levels Discipline Incid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" y="0"/>
            <a:ext cx="91372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30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Statewide Numbers of </a:t>
            </a:r>
            <a:r>
              <a:rPr lang="en-US" b="1" dirty="0" smtClean="0"/>
              <a:t>Bullying</a:t>
            </a:r>
            <a:endParaRPr lang="en-US" dirty="0"/>
          </a:p>
        </p:txBody>
      </p:sp>
      <p:pic>
        <p:nvPicPr>
          <p:cNvPr id="17410" name="Picture 2" descr="Statewide Numbers of Bullying&#10;" title="Statewide Numbers of Bully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1" y="0"/>
            <a:ext cx="91000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69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Statewide Numbers </a:t>
            </a:r>
            <a:r>
              <a:rPr lang="en-US" b="1" dirty="0" smtClean="0"/>
              <a:t>of Cyber Bullying</a:t>
            </a:r>
            <a:endParaRPr lang="en-US" dirty="0"/>
          </a:p>
        </p:txBody>
      </p:sp>
      <p:pic>
        <p:nvPicPr>
          <p:cNvPr id="19458" name="Picture 2" descr="Statewide Numbers of Cyber Bullying&#10;" title="Statewide Numbers of Cyber Bully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1" y="1"/>
            <a:ext cx="90830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41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ata show an INITIAL SPIKE in reported bullying incidents and also that reported incidents of bullying nearly doubled during the 2015-16 school year compared to 2013-14 school year, and dropped in 2016-17 due to the implementation of:&#10;Change in law&#10;stronger reporting processes&#10;better investigations&#10;establishment of the Office of Safe and Respectful Schools&#10;enhanced focus on discipline&#10;new social worker program&#10;more awareness across the students/parents/community&#10;&#10;While overall bullying numbers DROPPED in 2016-17, cyberbullying incidents continued to RISE.&#10;" title="Summary of the School Levels Bullying Incid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36"/>
            <a:ext cx="9144000" cy="687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60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title="A word about the numbe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/>
          <a:stretch/>
        </p:blipFill>
        <p:spPr bwMode="auto">
          <a:xfrm>
            <a:off x="-1" y="243742"/>
            <a:ext cx="9144001" cy="659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10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ferences to various NRS" title="What is Violen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"/>
          <a:stretch/>
        </p:blipFill>
        <p:spPr bwMode="auto">
          <a:xfrm>
            <a:off x="0" y="184"/>
            <a:ext cx="9067800" cy="685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5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aphics Showing the Statewide Numbers of Incidents Resulting in Suspension and Expulsion Year by Year Comparison" title="Statewide Numbers of Incidents Resulting in Suspension and Expulsion Year by Year Compari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2" y="0"/>
            <a:ext cx="9147652" cy="639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3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vailable data show sharp increases in the number of incidents resulting in suspensions and expulsions&#10;" title="Available data show sharp increases in the number of incidents resulting in suspensions and expuls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2"/>
            <a:ext cx="9144000" cy="684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43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Violence to School Staff</a:t>
            </a:r>
          </a:p>
        </p:txBody>
      </p:sp>
      <p:sp>
        <p:nvSpPr>
          <p:cNvPr id="9" name="Subtitle 8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2016-17 Number of Incidents Resulting in Suspension or Expulsion</a:t>
            </a:r>
            <a:endParaRPr lang="en-US" b="1" dirty="0"/>
          </a:p>
          <a:p>
            <a:endParaRPr lang="en-US" dirty="0"/>
          </a:p>
        </p:txBody>
      </p:sp>
      <p:pic>
        <p:nvPicPr>
          <p:cNvPr id="6146" name="Picture 2" descr="2016-17 Number of Incidents Resulting in Suspension or Expulsion&#10;" title="Violence to School Sta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" y="0"/>
            <a:ext cx="9142308" cy="685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32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 hidden="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Violence to School </a:t>
            </a:r>
            <a:r>
              <a:rPr lang="en-US" sz="2400" b="1" dirty="0" smtClean="0"/>
              <a:t>Staff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2016-17 Number of Incidents Resulting in Suspension or Expulsion</a:t>
            </a:r>
            <a:endParaRPr lang="en-US" sz="2400" b="1" dirty="0"/>
          </a:p>
        </p:txBody>
      </p:sp>
      <p:sp>
        <p:nvSpPr>
          <p:cNvPr id="14" name="Subtitle 13" hidden="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Violence to School </a:t>
            </a:r>
            <a:r>
              <a:rPr lang="en-US" sz="2400" b="1" dirty="0" smtClean="0"/>
              <a:t>Staff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2016-17 Number of Incidents Resulting in Suspension or Expulsion</a:t>
            </a:r>
            <a:endParaRPr lang="en-US" sz="2400" b="1" dirty="0"/>
          </a:p>
        </p:txBody>
      </p:sp>
      <p:pic>
        <p:nvPicPr>
          <p:cNvPr id="7170" name="Picture 2" descr="2016-17 Number of Incidents Resulting in Suspension or Expulsion&#10;" title="Violence to Other Stud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"/>
            <a:ext cx="9150782" cy="685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08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Possession of Weapons</a:t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2016-17 Number of Incidents Resulting in Suspension or Expulsion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Possession of Weapons</a:t>
            </a:r>
          </a:p>
          <a:p>
            <a:endParaRPr lang="en-US" dirty="0"/>
          </a:p>
          <a:p>
            <a:r>
              <a:rPr lang="en-US" dirty="0"/>
              <a:t>2016-17 Number of Incidents Resulting in Suspension or Expulsion</a:t>
            </a:r>
            <a:endParaRPr lang="en-US" b="1" dirty="0"/>
          </a:p>
          <a:p>
            <a:endParaRPr lang="en-US" dirty="0"/>
          </a:p>
        </p:txBody>
      </p:sp>
      <p:pic>
        <p:nvPicPr>
          <p:cNvPr id="8194" name="Picture 2" descr="2016-17 Number of Incidents Resulting in Suspension or Expulsion&#10;" title="Possession of Weap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95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Possession or Use of Controlled Substances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Possession or Use of Controlled Substances</a:t>
            </a:r>
          </a:p>
          <a:p>
            <a:endParaRPr lang="en-US" dirty="0"/>
          </a:p>
        </p:txBody>
      </p:sp>
      <p:pic>
        <p:nvPicPr>
          <p:cNvPr id="9218" name="Picture 2" descr="2016-17 Number of Incidents Resulting in Suspension or Expulsion&#10;" title="Possession or Use of Controlled Substan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5696" cy="685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8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2611</TotalTime>
  <Words>116</Words>
  <Application>Microsoft Office PowerPoint</Application>
  <PresentationFormat>On-screen Show (4:3)</PresentationFormat>
  <Paragraphs>41</Paragraphs>
  <Slides>19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</vt:lpstr>
      <vt:lpstr>  </vt:lpstr>
      <vt:lpstr>   </vt:lpstr>
      <vt:lpstr>    </vt:lpstr>
      <vt:lpstr>     </vt:lpstr>
      <vt:lpstr>Violence to School Staff</vt:lpstr>
      <vt:lpstr>Violence to School Staff  2016-17 Number of Incidents Resulting in Suspension or Expulsion</vt:lpstr>
      <vt:lpstr>Possession of Weapons  2016-17 Number of Incidents Resulting in Suspension or Expulsion </vt:lpstr>
      <vt:lpstr>Possession or Use of Controlled Substances </vt:lpstr>
      <vt:lpstr>Distribution of Controlled Substances </vt:lpstr>
      <vt:lpstr>Possession or Use of Alcoholic  Beverages </vt:lpstr>
      <vt:lpstr>      </vt:lpstr>
      <vt:lpstr>       </vt:lpstr>
      <vt:lpstr>   </vt:lpstr>
      <vt:lpstr>     </vt:lpstr>
      <vt:lpstr>         </vt:lpstr>
      <vt:lpstr>Statewide Numbers of Bullying</vt:lpstr>
      <vt:lpstr>Statewide Numbers of Cyber Bullying</vt:lpstr>
      <vt:lpstr>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Gunes Kaplan</dc:creator>
  <cp:lastModifiedBy>Sylvia Verdugo</cp:lastModifiedBy>
  <cp:revision>104</cp:revision>
  <cp:lastPrinted>2018-04-24T16:57:05Z</cp:lastPrinted>
  <dcterms:created xsi:type="dcterms:W3CDTF">2018-04-18T17:00:54Z</dcterms:created>
  <dcterms:modified xsi:type="dcterms:W3CDTF">2018-05-01T17:16:28Z</dcterms:modified>
</cp:coreProperties>
</file>