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64" r:id="rId3"/>
    <p:sldId id="265" r:id="rId4"/>
    <p:sldId id="267" r:id="rId5"/>
    <p:sldId id="256" r:id="rId6"/>
    <p:sldId id="266" r:id="rId7"/>
    <p:sldId id="268" r:id="rId8"/>
    <p:sldId id="257"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8" d="100"/>
          <a:sy n="118" d="100"/>
        </p:scale>
        <p:origin x="-900" y="-1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4D1738E-6213-4FAC-B61E-01A44E5A7367}" type="datetimeFigureOut">
              <a:rPr lang="en-US" smtClean="0"/>
              <a:t>5/2/2018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7366D7-A88F-468A-8FA1-09C22DC10259}" type="slidenum">
              <a:rPr lang="en-US" smtClean="0"/>
              <a:t>‹#›</a:t>
            </a:fld>
            <a:endParaRPr lang="en-US"/>
          </a:p>
        </p:txBody>
      </p:sp>
    </p:spTree>
    <p:extLst>
      <p:ext uri="{BB962C8B-B14F-4D97-AF65-F5344CB8AC3E}">
        <p14:creationId xmlns:p14="http://schemas.microsoft.com/office/powerpoint/2010/main" val="2044504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4D1738E-6213-4FAC-B61E-01A44E5A7367}" type="datetimeFigureOut">
              <a:rPr lang="en-US" smtClean="0"/>
              <a:t>5/2/2018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7366D7-A88F-468A-8FA1-09C22DC10259}" type="slidenum">
              <a:rPr lang="en-US" smtClean="0"/>
              <a:t>‹#›</a:t>
            </a:fld>
            <a:endParaRPr lang="en-US"/>
          </a:p>
        </p:txBody>
      </p:sp>
    </p:spTree>
    <p:extLst>
      <p:ext uri="{BB962C8B-B14F-4D97-AF65-F5344CB8AC3E}">
        <p14:creationId xmlns:p14="http://schemas.microsoft.com/office/powerpoint/2010/main" val="38315642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4D1738E-6213-4FAC-B61E-01A44E5A7367}" type="datetimeFigureOut">
              <a:rPr lang="en-US" smtClean="0"/>
              <a:t>5/2/2018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7366D7-A88F-468A-8FA1-09C22DC10259}" type="slidenum">
              <a:rPr lang="en-US" smtClean="0"/>
              <a:t>‹#›</a:t>
            </a:fld>
            <a:endParaRPr lang="en-US"/>
          </a:p>
        </p:txBody>
      </p:sp>
    </p:spTree>
    <p:extLst>
      <p:ext uri="{BB962C8B-B14F-4D97-AF65-F5344CB8AC3E}">
        <p14:creationId xmlns:p14="http://schemas.microsoft.com/office/powerpoint/2010/main" val="37909160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4D1738E-6213-4FAC-B61E-01A44E5A7367}" type="datetimeFigureOut">
              <a:rPr lang="en-US" smtClean="0"/>
              <a:t>5/2/2018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7366D7-A88F-468A-8FA1-09C22DC10259}" type="slidenum">
              <a:rPr lang="en-US" smtClean="0"/>
              <a:t>‹#›</a:t>
            </a:fld>
            <a:endParaRPr lang="en-US"/>
          </a:p>
        </p:txBody>
      </p:sp>
    </p:spTree>
    <p:extLst>
      <p:ext uri="{BB962C8B-B14F-4D97-AF65-F5344CB8AC3E}">
        <p14:creationId xmlns:p14="http://schemas.microsoft.com/office/powerpoint/2010/main" val="2507217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4D1738E-6213-4FAC-B61E-01A44E5A7367}" type="datetimeFigureOut">
              <a:rPr lang="en-US" smtClean="0"/>
              <a:t>5/2/2018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7366D7-A88F-468A-8FA1-09C22DC10259}" type="slidenum">
              <a:rPr lang="en-US" smtClean="0"/>
              <a:t>‹#›</a:t>
            </a:fld>
            <a:endParaRPr lang="en-US"/>
          </a:p>
        </p:txBody>
      </p:sp>
    </p:spTree>
    <p:extLst>
      <p:ext uri="{BB962C8B-B14F-4D97-AF65-F5344CB8AC3E}">
        <p14:creationId xmlns:p14="http://schemas.microsoft.com/office/powerpoint/2010/main" val="10756919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4D1738E-6213-4FAC-B61E-01A44E5A7367}" type="datetimeFigureOut">
              <a:rPr lang="en-US" smtClean="0"/>
              <a:t>5/2/2018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7366D7-A88F-468A-8FA1-09C22DC10259}" type="slidenum">
              <a:rPr lang="en-US" smtClean="0"/>
              <a:t>‹#›</a:t>
            </a:fld>
            <a:endParaRPr lang="en-US"/>
          </a:p>
        </p:txBody>
      </p:sp>
    </p:spTree>
    <p:extLst>
      <p:ext uri="{BB962C8B-B14F-4D97-AF65-F5344CB8AC3E}">
        <p14:creationId xmlns:p14="http://schemas.microsoft.com/office/powerpoint/2010/main" val="38764321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4D1738E-6213-4FAC-B61E-01A44E5A7367}" type="datetimeFigureOut">
              <a:rPr lang="en-US" smtClean="0"/>
              <a:t>5/2/2018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37366D7-A88F-468A-8FA1-09C22DC10259}" type="slidenum">
              <a:rPr lang="en-US" smtClean="0"/>
              <a:t>‹#›</a:t>
            </a:fld>
            <a:endParaRPr lang="en-US"/>
          </a:p>
        </p:txBody>
      </p:sp>
    </p:spTree>
    <p:extLst>
      <p:ext uri="{BB962C8B-B14F-4D97-AF65-F5344CB8AC3E}">
        <p14:creationId xmlns:p14="http://schemas.microsoft.com/office/powerpoint/2010/main" val="17295455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4D1738E-6213-4FAC-B61E-01A44E5A7367}" type="datetimeFigureOut">
              <a:rPr lang="en-US" smtClean="0"/>
              <a:t>5/2/2018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37366D7-A88F-468A-8FA1-09C22DC10259}" type="slidenum">
              <a:rPr lang="en-US" smtClean="0"/>
              <a:t>‹#›</a:t>
            </a:fld>
            <a:endParaRPr lang="en-US"/>
          </a:p>
        </p:txBody>
      </p:sp>
    </p:spTree>
    <p:extLst>
      <p:ext uri="{BB962C8B-B14F-4D97-AF65-F5344CB8AC3E}">
        <p14:creationId xmlns:p14="http://schemas.microsoft.com/office/powerpoint/2010/main" val="37312686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D1738E-6213-4FAC-B61E-01A44E5A7367}" type="datetimeFigureOut">
              <a:rPr lang="en-US" smtClean="0"/>
              <a:t>5/2/2018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37366D7-A88F-468A-8FA1-09C22DC10259}" type="slidenum">
              <a:rPr lang="en-US" smtClean="0"/>
              <a:t>‹#›</a:t>
            </a:fld>
            <a:endParaRPr lang="en-US"/>
          </a:p>
        </p:txBody>
      </p:sp>
    </p:spTree>
    <p:extLst>
      <p:ext uri="{BB962C8B-B14F-4D97-AF65-F5344CB8AC3E}">
        <p14:creationId xmlns:p14="http://schemas.microsoft.com/office/powerpoint/2010/main" val="16405145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4D1738E-6213-4FAC-B61E-01A44E5A7367}" type="datetimeFigureOut">
              <a:rPr lang="en-US" smtClean="0"/>
              <a:t>5/2/2018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7366D7-A88F-468A-8FA1-09C22DC10259}" type="slidenum">
              <a:rPr lang="en-US" smtClean="0"/>
              <a:t>‹#›</a:t>
            </a:fld>
            <a:endParaRPr lang="en-US"/>
          </a:p>
        </p:txBody>
      </p:sp>
    </p:spTree>
    <p:extLst>
      <p:ext uri="{BB962C8B-B14F-4D97-AF65-F5344CB8AC3E}">
        <p14:creationId xmlns:p14="http://schemas.microsoft.com/office/powerpoint/2010/main" val="17259504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4D1738E-6213-4FAC-B61E-01A44E5A7367}" type="datetimeFigureOut">
              <a:rPr lang="en-US" smtClean="0"/>
              <a:t>5/2/2018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7366D7-A88F-468A-8FA1-09C22DC10259}" type="slidenum">
              <a:rPr lang="en-US" smtClean="0"/>
              <a:t>‹#›</a:t>
            </a:fld>
            <a:endParaRPr lang="en-US"/>
          </a:p>
        </p:txBody>
      </p:sp>
    </p:spTree>
    <p:extLst>
      <p:ext uri="{BB962C8B-B14F-4D97-AF65-F5344CB8AC3E}">
        <p14:creationId xmlns:p14="http://schemas.microsoft.com/office/powerpoint/2010/main" val="37261910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D1738E-6213-4FAC-B61E-01A44E5A7367}" type="datetimeFigureOut">
              <a:rPr lang="en-US" smtClean="0"/>
              <a:t>5/2/2018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7366D7-A88F-468A-8FA1-09C22DC10259}" type="slidenum">
              <a:rPr lang="en-US" smtClean="0"/>
              <a:t>‹#›</a:t>
            </a:fld>
            <a:endParaRPr lang="en-US"/>
          </a:p>
        </p:txBody>
      </p:sp>
    </p:spTree>
    <p:extLst>
      <p:ext uri="{BB962C8B-B14F-4D97-AF65-F5344CB8AC3E}">
        <p14:creationId xmlns:p14="http://schemas.microsoft.com/office/powerpoint/2010/main" val="8850588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Nevada Commission on Homeland Security School Emergency Response Plans Presentation, Nevada Department of Public Safety’s Division of Emergency Management / Homeland Security &#10;Caleb Cage, Chief and Homeland Security Advisor&#10;&#10; &#10;" hidden="1" title="Nevada Commission on Homeland Security School Emergency Response Plans Presentation"/>
          <p:cNvSpPr>
            <a:spLocks noGrp="1"/>
          </p:cNvSpPr>
          <p:nvPr>
            <p:ph type="title"/>
          </p:nvPr>
        </p:nvSpPr>
        <p:spPr/>
        <p:txBody>
          <a:bodyPr>
            <a:noAutofit/>
          </a:bodyPr>
          <a:lstStyle/>
          <a:p>
            <a:r>
              <a:rPr lang="en-US" sz="2800" b="1" dirty="0" smtClean="0">
                <a:ln w="10541" cmpd="sng">
                  <a:solidFill>
                    <a:prstClr val="black"/>
                  </a:solidFill>
                  <a:prstDash val="solid"/>
                </a:ln>
                <a:solidFill>
                  <a:srgbClr val="0033CC"/>
                </a:solidFill>
                <a:latin typeface="Times New Roman" panose="02020603050405020304" pitchFamily="18" charset="0"/>
                <a:cs typeface="Times New Roman" panose="02020603050405020304" pitchFamily="18" charset="0"/>
              </a:rPr>
              <a:t>Nevada Commission on Homeland Security </a:t>
            </a:r>
            <a:br>
              <a:rPr lang="en-US" sz="2800" b="1" dirty="0" smtClean="0">
                <a:ln w="10541" cmpd="sng">
                  <a:solidFill>
                    <a:prstClr val="black"/>
                  </a:solidFill>
                  <a:prstDash val="solid"/>
                </a:ln>
                <a:solidFill>
                  <a:srgbClr val="0033CC"/>
                </a:solidFill>
                <a:latin typeface="Times New Roman" panose="02020603050405020304" pitchFamily="18" charset="0"/>
                <a:cs typeface="Times New Roman" panose="02020603050405020304" pitchFamily="18" charset="0"/>
              </a:rPr>
            </a:br>
            <a:r>
              <a:rPr lang="en-US" sz="2800" b="1" dirty="0" smtClean="0">
                <a:ln w="10541" cmpd="sng">
                  <a:solidFill>
                    <a:prstClr val="black"/>
                  </a:solidFill>
                  <a:prstDash val="solid"/>
                </a:ln>
                <a:solidFill>
                  <a:srgbClr val="0033CC"/>
                </a:solidFill>
                <a:latin typeface="Times New Roman" panose="02020603050405020304" pitchFamily="18" charset="0"/>
                <a:cs typeface="Times New Roman" panose="02020603050405020304" pitchFamily="18" charset="0"/>
              </a:rPr>
              <a:t>School Emergency Response Plans Presentation</a:t>
            </a:r>
            <a:r>
              <a:rPr lang="en-US" sz="2800" dirty="0" smtClean="0">
                <a:solidFill>
                  <a:srgbClr val="0033CC"/>
                </a:solidFill>
                <a:latin typeface="Times New Roman" panose="02020603050405020304" pitchFamily="18" charset="0"/>
                <a:cs typeface="Times New Roman" panose="02020603050405020304" pitchFamily="18" charset="0"/>
              </a:rPr>
              <a:t/>
            </a:r>
            <a:br>
              <a:rPr lang="en-US" sz="2800" dirty="0" smtClean="0">
                <a:solidFill>
                  <a:srgbClr val="0033CC"/>
                </a:solidFill>
                <a:latin typeface="Times New Roman" panose="02020603050405020304" pitchFamily="18" charset="0"/>
                <a:cs typeface="Times New Roman" panose="02020603050405020304" pitchFamily="18" charset="0"/>
              </a:rPr>
            </a:br>
            <a:endParaRPr lang="en-US" sz="2800" dirty="0"/>
          </a:p>
        </p:txBody>
      </p:sp>
      <p:pic>
        <p:nvPicPr>
          <p:cNvPr id="3" name="Picture 2" descr="Nevada Commission on Homeland Security School Emergency Response Plans Presentation, Nevada Department of Public Safety’s Division of Emergency Management / Homeland Security &#10;Caleb Cage, Chief and Homeland Security Advisor&#10;" title="Nevada Commission on Homeland Security School Emergency Response Plans Presentatio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30955983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Schools are mandated by NRS 388 (Public &amp; Charter) and NRS 394 (Private) to annually review, update and disseminate their Emergency Response Plans (ERP).  &#10;&#10;Plan Development Committees consist of (NRS 388.241, 394.1685)&#10;At least one member of their board of trustees or governing body;&#10;At least one administrator of a school in the school district;&#10;At least one licensed teacher of a school in the school district;&#10;At least one employee of a school in the school district;&#10;At least one parent or legal guardian of a pupil;&#10;At least one representative of a local law enforcement agency;&#10;At least one school police officer; and&#10;At least one representative of a state or local organization for emergency management.&#10;&#10;The membership of a development committee may also include any other person whom the board of trustees or the governing body deems appropriate.&#10;" hidden="1" title="Legislative Requirements"/>
          <p:cNvSpPr>
            <a:spLocks noGrp="1"/>
          </p:cNvSpPr>
          <p:nvPr>
            <p:ph type="title"/>
          </p:nvPr>
        </p:nvSpPr>
        <p:spPr/>
        <p:txBody>
          <a:bodyPr/>
          <a:lstStyle/>
          <a:p>
            <a:r>
              <a:rPr lang="en-US" b="1" dirty="0" smtClean="0">
                <a:ln w="10541" cmpd="sng">
                  <a:solidFill>
                    <a:prstClr val="black"/>
                  </a:solidFill>
                  <a:prstDash val="solid"/>
                </a:ln>
                <a:solidFill>
                  <a:srgbClr val="0033CC"/>
                </a:solidFill>
                <a:latin typeface="Times New Roman" panose="02020603050405020304" pitchFamily="18" charset="0"/>
                <a:cs typeface="Times New Roman" panose="02020603050405020304" pitchFamily="18" charset="0"/>
              </a:rPr>
              <a:t>Legislative Requirements</a:t>
            </a:r>
            <a:endParaRPr lang="en-US" dirty="0"/>
          </a:p>
        </p:txBody>
      </p:sp>
      <p:pic>
        <p:nvPicPr>
          <p:cNvPr id="3" name="Picture 2" descr="Schools are mandated by NRS 388 (Public &amp; Charter) and NRS 394 (Private) to annually review, update and disseminate their Emergency Response Plans (ERP).  &#10;&#10;Plan Development Committees consist of (NRS 388.241, 394.1685)&#10;At least one member of their board of trustees or governing body;&#10;At least one administrator of a school in the school district;&#10;At least one licensed teacher of a school in the school district;&#10;At least one employee of a school in the school district;&#10;At least one parent or legal guardian of a pupil;&#10;At least one representative of a local law enforcement agency;&#10;At least one school police officer; and&#10;At least one representative of a state or local organization for emergency management.&#10;&#10;The membership of a development committee may also include any other person whom the board of trustees or the governing body deems appropriate.&#10;" title="Legislative Requirement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24204173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Plan Development (NRS 388.243, 394.1687) &#10;One model plan is developed to be used by all the public, charter or private schools in the school district &#10;Each development committee shall consult with:&#10;The local social service agencies, &#10;local public safety agencies, and&#10;The director of the local organization for emergency management or, if there is no local organization for emergency management, with the Chief of the Division of Emergency Management of the Department of Public Safety.&#10;&#10;The plan must include:&#10;The plans, procedures and information included in the model plan developed by the Department of Education pursuant to NRS 388.253;&#10;A procedure for responding to a crisis or an emergency and for responding during the period after a crisis or an emergency has concluded, including a crisis or an emergency that results in immediate physical harm to a pupil or employee; and&#10;A procedure for enforcing discipline within a school in the                                                                    school district or the charter school and for obtaining and                                                                maintaining a safe and orderly environment during a crisis                                                                                 or an emergency.&#10;" hidden="1" title="Legislative Requirements Continued"/>
          <p:cNvSpPr>
            <a:spLocks noGrp="1"/>
          </p:cNvSpPr>
          <p:nvPr>
            <p:ph type="title"/>
          </p:nvPr>
        </p:nvSpPr>
        <p:spPr/>
        <p:txBody>
          <a:bodyPr>
            <a:normAutofit fontScale="90000"/>
          </a:bodyPr>
          <a:lstStyle/>
          <a:p>
            <a:r>
              <a:rPr lang="en-US" b="1" dirty="0" smtClean="0">
                <a:ln w="10541" cmpd="sng">
                  <a:solidFill>
                    <a:prstClr val="black"/>
                  </a:solidFill>
                  <a:prstDash val="solid"/>
                </a:ln>
                <a:solidFill>
                  <a:srgbClr val="0033CC"/>
                </a:solidFill>
                <a:latin typeface="Times New Roman" panose="02020603050405020304" pitchFamily="18" charset="0"/>
                <a:cs typeface="Times New Roman" panose="02020603050405020304" pitchFamily="18" charset="0"/>
              </a:rPr>
              <a:t>Legislative Requirements Continued</a:t>
            </a:r>
            <a:endParaRPr lang="en-US" dirty="0"/>
          </a:p>
        </p:txBody>
      </p:sp>
      <p:pic>
        <p:nvPicPr>
          <p:cNvPr id="3" name="Picture 2" descr="Plan Development (NRS 388.243, 394.1687) &#10;One model plan is developed to be used by all the public, charter or private schools in the school district &#10;Each development committee shall consult with:&#10;The local social service agencies, &#10;local public safety agencies, and&#10;The director of the local organization for emergency management or, if there is no local organization for emergency management, with the Chief of the Division of Emergency Management of the Department of Public Safety.&#10;&#10;The plan must include:&#10;The plans, procedures and information included in the model plan developed by the Department of Education pursuant to NRS 388.253;&#10;A procedure for responding to a crisis or an emergency and for responding during the period after a crisis or an emergency has concluded, including a crisis or an emergency that results in immediate physical harm to a pupil or employee; and&#10;A procedure for enforcing discipline within a school in the                                                                    school district or the charter school and for obtaining and                                                                maintaining a safe and orderly environment during a crisis                                                                                 or an emergency.&#10;" title="Legislative Requirements Continue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22154353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Each plan must be reviewed and updated at least once each year. (NRS 388.245, 394.1688) &#10;&#10;In reviewing and updating the plan, the development committee shall:&#10;Consult with the director of the local organization for emergency management or, if there is no local organization for emergency management, with the Chief of the Division of Emergency Management of the Department of Public Safety.&#10;&#10;The board of trustees of each school district and the governing body of each charter or private school shall:&#10;Post a notice of the completion of each review and update;&#10;File with the Department of Education (DOE) a copy of the notice;&#10;Provide a copy of each plan developed and each plan updated to:&#10;Each local public safety agency in the county in which the school district, charter or private school is located;&#10;The Division of Emergency Management of the Department of Public Safety; and&#10;The local organization for emergency management, if any.&#10;&#10;The school must, at least once each year, provide training in responding to a crisis and training in responding to an emergency to each employee of the school including, training concerning drills for evacuating and securing schools.&#10; &#10;The NV DOE adopted the US DOE and FEMA’s guidelines for                                                                        developing a high-quality Emergency Operations Plan’s. &#10;(NRS 388.255, 394.1694)&#10;&#10;Plans are considered confidential (NRS 388.259, 394.1698)&#10;" hidden="1" title="Legislative Requirements Continued."/>
          <p:cNvSpPr>
            <a:spLocks noGrp="1"/>
          </p:cNvSpPr>
          <p:nvPr>
            <p:ph type="title"/>
          </p:nvPr>
        </p:nvSpPr>
        <p:spPr/>
        <p:txBody>
          <a:bodyPr>
            <a:normAutofit fontScale="90000"/>
          </a:bodyPr>
          <a:lstStyle/>
          <a:p>
            <a:r>
              <a:rPr lang="en-US" b="1" dirty="0" smtClean="0">
                <a:ln w="10541" cmpd="sng">
                  <a:solidFill>
                    <a:prstClr val="black"/>
                  </a:solidFill>
                  <a:prstDash val="solid"/>
                </a:ln>
                <a:solidFill>
                  <a:srgbClr val="0033CC"/>
                </a:solidFill>
                <a:latin typeface="Times New Roman" panose="02020603050405020304" pitchFamily="18" charset="0"/>
                <a:cs typeface="Times New Roman" panose="02020603050405020304" pitchFamily="18" charset="0"/>
              </a:rPr>
              <a:t>Legislative Requirements Continued.</a:t>
            </a:r>
            <a:endParaRPr lang="en-US" dirty="0"/>
          </a:p>
        </p:txBody>
      </p:sp>
      <p:pic>
        <p:nvPicPr>
          <p:cNvPr id="3" name="Picture 2" descr="Each plan must be reviewed and updated at least once each year. (NRS 388.245, 394.1688) &#10;&#10;In reviewing and updating the plan, the development committee shall:&#10;Consult with the director of the local organization for emergency management or, if there is no local organization for emergency management, with the Chief of the Division of Emergency Management of the Department of Public Safety.&#10;&#10;The board of trustees of each school district and the governing body of each charter or private school shall:&#10;Post a notice of the completion of each review and update;&#10;File with the Department of Education (DOE) a copy of the notice;&#10;Provide a copy of each plan developed and each plan updated to:&#10;Each local public safety agency in the county in which the school district, charter or private school is located;&#10;The Division of Emergency Management of the Department of Public Safety; and&#10;The local organization for emergency management, if any.&#10;&#10;The school must, at least once each year, provide training in responding to a crisis and training in responding to an emergency to each employee of the school including, training concerning drills for evacuating and securing schools.&#10; &#10;The NV DOE adopted the US DOE and FEMA’s guidelines for                                                                        developing a high-quality Emergency Operations Plan’s. &#10;(NRS 388.255, 394.1694)&#10;&#10;Plans are considered confidential (NRS 388.259, 394.1698)&#10;" title="Legislative Requirements Continue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2289357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descr="DEM works with County School districts and representatives from the Charter and Private School District to ensure that EOP are on file as required by NRS 388 and 394.&#10;&#10;DEM can provide support to jurisdictions that don’t have local EM support.&#10;No schools have asked for support.  All have reported being satisfied with their Local EM.&#10;&#10;Assistance with development of the Model Plan&#10;Lori DeGristina, DEM Planning Specialist, assisted with the development of the model plan.  It was decided to use the Readiness and Emergency Management for Schools (REMS) model plan to satisfy the needs and concerns.&#10;&#10;Coordination of training for School District personnel&#10;DEM Staff has arranged for and assisted in acquiring FEMA training for school personnel.  School staff was taken to the Emergency Management Institute in Emmitsburg, MD for training.&#10;&#10;16 students from schools participated in DEM coordinated training in                                                                   2017 &#10;&#10;3 students from schools participated in DEM coordinated training in 2018&#10;" hidden="1" title="Division of Emergency Management’s Role"/>
          <p:cNvSpPr>
            <a:spLocks noGrp="1"/>
          </p:cNvSpPr>
          <p:nvPr>
            <p:ph type="title"/>
          </p:nvPr>
        </p:nvSpPr>
        <p:spPr/>
        <p:txBody>
          <a:bodyPr>
            <a:normAutofit fontScale="90000"/>
          </a:bodyPr>
          <a:lstStyle/>
          <a:p>
            <a:r>
              <a:rPr lang="en-US" b="1" dirty="0" smtClean="0">
                <a:ln w="10541" cmpd="sng">
                  <a:solidFill>
                    <a:prstClr val="black"/>
                  </a:solidFill>
                  <a:prstDash val="solid"/>
                </a:ln>
                <a:solidFill>
                  <a:srgbClr val="0033CC"/>
                </a:solidFill>
                <a:latin typeface="Times New Roman" panose="02020603050405020304" pitchFamily="18" charset="0"/>
                <a:cs typeface="Times New Roman" panose="02020603050405020304" pitchFamily="18" charset="0"/>
              </a:rPr>
              <a:t>Division of Emergency Management’s Role</a:t>
            </a:r>
            <a:endParaRPr lang="en-US" dirty="0"/>
          </a:p>
        </p:txBody>
      </p:sp>
      <p:pic>
        <p:nvPicPr>
          <p:cNvPr id="5" name="Picture 4" descr="DEM works with County School districts and representatives from the Charter and Private School District to ensure that EOP are on file as required by NRS 388 and 394.&#10;&#10;DEM can provide support to jurisdictions that don’t have local EM support.&#10;No schools have asked for support.  All have reported being satisfied with their Local EM.&#10;&#10;Assistance with development of the Model Plan&#10;Lori DeGristina, DEM Planning Specialist, assisted with the development of the model plan.  It was decided to use the Readiness and Emergency Management for Schools (REMS) model plan to satisfy the needs and concerns.&#10;&#10;Coordination of training for School District personnel&#10;DEM Staff has arranged for and assisted in acquiring FEMA training for school personnel.  School staff was taken to the Emergency Management Institute in Emmitsburg, MD for training.&#10;&#10;16 students from schools participated in DEM coordinated training in                                                                   2017 &#10;&#10;3 students from schools participated in DEM coordinated training in 2018&#10;" title="Division of Emergency Management’s Role"/>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39393902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Outreach Conducted&#10;Since October 2015, we has held or assisted with &#10;1 Kickoff Meeting&#10;3 Conferences, including a school safety track a the&#10;2018 Nevada Preparedness Summit &#10;5 Training classes specific for school planning&#10;DEM coordinates with the Nevada Department of Education &#10;Monthly informal calls are conducted to coordinate outreach to the schools regarding planning.&#10;" hidden="1" title="Division of Emergency Management’s Role"/>
          <p:cNvSpPr>
            <a:spLocks noGrp="1"/>
          </p:cNvSpPr>
          <p:nvPr>
            <p:ph type="title"/>
          </p:nvPr>
        </p:nvSpPr>
        <p:spPr/>
        <p:txBody>
          <a:bodyPr>
            <a:noAutofit/>
          </a:bodyPr>
          <a:lstStyle/>
          <a:p>
            <a:pPr lvl="0"/>
            <a:r>
              <a:rPr lang="en-US" sz="2800" b="1" dirty="0" smtClean="0">
                <a:ln w="10541" cmpd="sng">
                  <a:solidFill>
                    <a:prstClr val="black"/>
                  </a:solidFill>
                  <a:prstDash val="solid"/>
                </a:ln>
                <a:solidFill>
                  <a:srgbClr val="0033CC"/>
                </a:solidFill>
                <a:latin typeface="Times New Roman" panose="02020603050405020304" pitchFamily="18" charset="0"/>
                <a:cs typeface="Times New Roman" panose="02020603050405020304" pitchFamily="18" charset="0"/>
              </a:rPr>
              <a:t>Division of Emergency Management’s Role</a:t>
            </a:r>
            <a:br>
              <a:rPr lang="en-US" sz="2800" b="1" dirty="0" smtClean="0">
                <a:ln w="10541" cmpd="sng">
                  <a:solidFill>
                    <a:prstClr val="black"/>
                  </a:solidFill>
                  <a:prstDash val="solid"/>
                </a:ln>
                <a:solidFill>
                  <a:srgbClr val="0033CC"/>
                </a:solidFill>
                <a:latin typeface="Times New Roman" panose="02020603050405020304" pitchFamily="18" charset="0"/>
                <a:cs typeface="Times New Roman" panose="02020603050405020304" pitchFamily="18" charset="0"/>
              </a:rPr>
            </a:br>
            <a:r>
              <a:rPr lang="en-US" sz="2800" b="1" dirty="0" smtClean="0">
                <a:ln w="10541" cmpd="sng">
                  <a:solidFill>
                    <a:prstClr val="black"/>
                  </a:solidFill>
                  <a:prstDash val="solid"/>
                </a:ln>
                <a:solidFill>
                  <a:srgbClr val="0033CC"/>
                </a:solidFill>
                <a:latin typeface="Times New Roman" panose="02020603050405020304" pitchFamily="18" charset="0"/>
                <a:cs typeface="Times New Roman" panose="02020603050405020304" pitchFamily="18" charset="0"/>
              </a:rPr>
              <a:t>Continued…</a:t>
            </a:r>
            <a:endParaRPr lang="en-US" sz="2800" dirty="0">
              <a:solidFill>
                <a:prstClr val="black"/>
              </a:solidFill>
            </a:endParaRPr>
          </a:p>
        </p:txBody>
      </p:sp>
      <p:pic>
        <p:nvPicPr>
          <p:cNvPr id="3" name="Picture 2" descr=" Outreach Conducted&#10;Since October 2015, we has held or assisted with &#10;1 Kickoff Meeting&#10;3 Conferences, including a school safety track a the&#10;2018 Nevada Preparedness Summit &#10;5 Training classes specific for school planning&#10;DEM coordinates with the Nevada Department of Education &#10;Monthly informal calls are conducted to coordinate outreach to the schools regarding planning.&#10;" title="Division of Emergency Management’s Role"/>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2110961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Last year (2017) Pool Pact, the Insurance Company that covers the 15 rural districts, assisted all of the counties with a vulnerable assessment, site assessment and an update/rewrite of their school Emergency Operation Plans.   &#10; &#10;School District Plans: DEM has received 17 out of 17.  100% compliant &#10;&#10;State Sponsored Charter School Plans: DEM has received 50  out of  50. 100% compliant &#10;&#10;County Sponsored Charter School Plans: DEM has received 20 out of 20.  100% compliant&#10;" hidden="1" title="Compliant and Non-Compliant Schools"/>
          <p:cNvSpPr>
            <a:spLocks noGrp="1"/>
          </p:cNvSpPr>
          <p:nvPr>
            <p:ph type="title"/>
          </p:nvPr>
        </p:nvSpPr>
        <p:spPr/>
        <p:txBody>
          <a:bodyPr>
            <a:noAutofit/>
          </a:bodyPr>
          <a:lstStyle/>
          <a:p>
            <a:r>
              <a:rPr lang="en-US" sz="3200" b="1" dirty="0" smtClean="0">
                <a:ln w="10541" cmpd="sng">
                  <a:solidFill>
                    <a:prstClr val="black"/>
                  </a:solidFill>
                  <a:prstDash val="solid"/>
                </a:ln>
                <a:solidFill>
                  <a:srgbClr val="0033CC"/>
                </a:solidFill>
                <a:latin typeface="Times New Roman" panose="02020603050405020304" pitchFamily="18" charset="0"/>
                <a:cs typeface="Times New Roman" panose="02020603050405020304" pitchFamily="18" charset="0"/>
              </a:rPr>
              <a:t>Compliant and Non-Compliant Schools</a:t>
            </a:r>
            <a:r>
              <a:rPr lang="en-US" sz="3200" dirty="0" smtClean="0"/>
              <a:t/>
            </a:r>
            <a:br>
              <a:rPr lang="en-US" sz="3200" dirty="0" smtClean="0"/>
            </a:br>
            <a:endParaRPr lang="en-US" sz="3200" dirty="0">
              <a:solidFill>
                <a:prstClr val="black"/>
              </a:solidFill>
            </a:endParaRPr>
          </a:p>
        </p:txBody>
      </p:sp>
      <p:pic>
        <p:nvPicPr>
          <p:cNvPr id="3" name="Picture 2" descr="Last year (2017) Pool Pact, the Insurance Company that covers the 15 rural districts, assisted all of the counties with a vulnerable assessment, site assessment and an update/rewrite of their school Emergency Operation Plans.   &#10; &#10;School District Plans: DEM has received 17 out of 17.  100% compliant &#10;&#10;State Sponsored Charter School Plans: DEM has received 50  out of  50. 100% compliant &#10;&#10;County Sponsored Charter School Plans: DEM has received 20 out of 20.  100% compliant&#10;" title="Compliant and Non-Compliant School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13496803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Private School Plans: DEM has received 127 out of 136.  93% Compliant&#10;The non-compliant schools are:&#10;ROP Charter HS -  Sierra Sage Academy, Yerington&#10;Henderson International School, Henderson&#10;Kindercare Learning Center, Las Vegas&#10;Lake Mead Christian Academy, Henderson (2 locations)&#10;Montevista Acedmy, Las Vegas&#10;Nasri Academy for Gifted Children, Henderson&#10;Word of Life Christian Academy, Las Vegas&#10;Truckee Meadows School, Reno&#10;" hidden="1" title="Compliant and Non-Compliant Schools Continued…"/>
          <p:cNvSpPr>
            <a:spLocks noGrp="1"/>
          </p:cNvSpPr>
          <p:nvPr>
            <p:ph type="title"/>
          </p:nvPr>
        </p:nvSpPr>
        <p:spPr/>
        <p:txBody>
          <a:bodyPr>
            <a:normAutofit fontScale="90000"/>
          </a:bodyPr>
          <a:lstStyle/>
          <a:p>
            <a:r>
              <a:rPr lang="en-US" dirty="0" smtClean="0"/>
              <a:t>Compliant and Non-Compliant Schools Continued…</a:t>
            </a:r>
            <a:endParaRPr lang="en-US" dirty="0"/>
          </a:p>
        </p:txBody>
      </p:sp>
      <p:pic>
        <p:nvPicPr>
          <p:cNvPr id="3" name="Picture 2" descr=" Private School Plans: DEM has received 127 out of 136.  93% Compliant&#10;The non-compliant schools are:&#10;ROP Charter HS -  Sierra Sage Academy, Yerington&#10;Henderson International School, Henderson&#10;Kindercare Learning Center, Las Vegas&#10;Lake Mead Christian Academy, Henderson (2 locations)&#10;Montevista Acedmy, Las Vegas&#10;Nasri Academy for Gifted Children, Henderson&#10;Word of Life Christian Academy, Las Vegas&#10;Truckee Meadows School, Reno&#10;" title="Compliant and Non-Compliant Schools Continue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4503811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TotalTime>
  <Words>34</Words>
  <Application>Microsoft Office PowerPoint</Application>
  <PresentationFormat>On-screen Show (4:3)</PresentationFormat>
  <Paragraphs>8</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Nevada Commission on Homeland Security  School Emergency Response Plans Presentation </vt:lpstr>
      <vt:lpstr>Legislative Requirements</vt:lpstr>
      <vt:lpstr>Legislative Requirements Continued</vt:lpstr>
      <vt:lpstr>Legislative Requirements Continued.</vt:lpstr>
      <vt:lpstr>Division of Emergency Management’s Role</vt:lpstr>
      <vt:lpstr>Division of Emergency Management’s Role Continued…</vt:lpstr>
      <vt:lpstr>Compliant and Non-Compliant Schools </vt:lpstr>
      <vt:lpstr>Compliant and Non-Compliant Schools Continued…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Nevada Commission on Homeland Security  School Emergency Response Plans Presentation</dc:title>
  <dc:creator>Sylvia Verdugo</dc:creator>
  <cp:lastModifiedBy>Roxanne Starbuck</cp:lastModifiedBy>
  <cp:revision>2</cp:revision>
  <dcterms:created xsi:type="dcterms:W3CDTF">2018-05-02T15:04:48Z</dcterms:created>
  <dcterms:modified xsi:type="dcterms:W3CDTF">2018-05-02T15:22:52Z</dcterms:modified>
</cp:coreProperties>
</file>