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Cormorant Garamond Medium" panose="020B0604020202020204" charset="0"/>
      <p:regular r:id="rId16"/>
    </p:embeddedFont>
    <p:embeddedFont>
      <p:font typeface="Cormorant Garamond Medium Bold" panose="020B0604020202020204" charset="0"/>
      <p:regular r:id="rId17"/>
      <p:bold r:id="rId18"/>
    </p:embeddedFont>
    <p:embeddedFont>
      <p:font typeface="Cormorant Garamond Medium Italics" panose="020B0604020202020204" charset="0"/>
      <p:regular r:id="rId19"/>
      <p:italic r:id="rId20"/>
    </p:embeddedFont>
    <p:embeddedFont>
      <p:font typeface="Fontuna" panose="020B0604020202020204" charset="0"/>
      <p:regular r:id="rId21"/>
    </p:embeddedFont>
    <p:embeddedFont>
      <p:font typeface="Mont Bold Bold" panose="020B0604020202020204" charset="0"/>
      <p:regular r:id="rId22"/>
      <p:bold r:id="rId23"/>
    </p:embeddedFont>
    <p:embeddedFont>
      <p:font typeface="Trochu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4" autoAdjust="0"/>
  </p:normalViewPr>
  <p:slideViewPr>
    <p:cSldViewPr>
      <p:cViewPr varScale="1">
        <p:scale>
          <a:sx n="62" d="100"/>
          <a:sy n="62" d="100"/>
        </p:scale>
        <p:origin x="1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Malorni" userId="55c8b9ad2935bf26" providerId="LiveId" clId="{722EA17E-29FA-44C6-84C3-54A29F4C8C72}"/>
    <pc:docChg chg="custSel delSld modSld">
      <pc:chgData name="Jayne Malorni" userId="55c8b9ad2935bf26" providerId="LiveId" clId="{722EA17E-29FA-44C6-84C3-54A29F4C8C72}" dt="2023-03-01T22:38:32.521" v="127" actId="6549"/>
      <pc:docMkLst>
        <pc:docMk/>
      </pc:docMkLst>
      <pc:sldChg chg="modSp mod">
        <pc:chgData name="Jayne Malorni" userId="55c8b9ad2935bf26" providerId="LiveId" clId="{722EA17E-29FA-44C6-84C3-54A29F4C8C72}" dt="2023-03-01T22:38:32.521" v="127" actId="6549"/>
        <pc:sldMkLst>
          <pc:docMk/>
          <pc:sldMk cId="0" sldId="265"/>
        </pc:sldMkLst>
        <pc:spChg chg="mod">
          <ac:chgData name="Jayne Malorni" userId="55c8b9ad2935bf26" providerId="LiveId" clId="{722EA17E-29FA-44C6-84C3-54A29F4C8C72}" dt="2023-03-01T22:38:32.521" v="127" actId="6549"/>
          <ac:spMkLst>
            <pc:docMk/>
            <pc:sldMk cId="0" sldId="265"/>
            <ac:spMk id="2" creationId="{00000000-0000-0000-0000-000000000000}"/>
          </ac:spMkLst>
        </pc:spChg>
      </pc:sldChg>
      <pc:sldChg chg="del">
        <pc:chgData name="Jayne Malorni" userId="55c8b9ad2935bf26" providerId="LiveId" clId="{722EA17E-29FA-44C6-84C3-54A29F4C8C72}" dt="2023-03-01T22:36:00.585" v="0" actId="47"/>
        <pc:sldMkLst>
          <pc:docMk/>
          <pc:sldMk cId="0" sldId="266"/>
        </pc:sldMkLst>
      </pc:sldChg>
      <pc:sldChg chg="del">
        <pc:chgData name="Jayne Malorni" userId="55c8b9ad2935bf26" providerId="LiveId" clId="{722EA17E-29FA-44C6-84C3-54A29F4C8C72}" dt="2023-03-01T22:36:08.293" v="2" actId="47"/>
        <pc:sldMkLst>
          <pc:docMk/>
          <pc:sldMk cId="0" sldId="267"/>
        </pc:sldMkLst>
      </pc:sldChg>
      <pc:sldChg chg="del">
        <pc:chgData name="Jayne Malorni" userId="55c8b9ad2935bf26" providerId="LiveId" clId="{722EA17E-29FA-44C6-84C3-54A29F4C8C72}" dt="2023-03-01T22:36:10.669" v="3" actId="47"/>
        <pc:sldMkLst>
          <pc:docMk/>
          <pc:sldMk cId="0" sldId="268"/>
        </pc:sldMkLst>
      </pc:sldChg>
      <pc:sldChg chg="del">
        <pc:chgData name="Jayne Malorni" userId="55c8b9ad2935bf26" providerId="LiveId" clId="{722EA17E-29FA-44C6-84C3-54A29F4C8C72}" dt="2023-03-01T22:36:06.203" v="1" actId="47"/>
        <pc:sldMkLst>
          <pc:docMk/>
          <pc:sldMk cId="0" sldId="269"/>
        </pc:sldMkLst>
      </pc:sldChg>
      <pc:sldChg chg="del">
        <pc:chgData name="Jayne Malorni" userId="55c8b9ad2935bf26" providerId="LiveId" clId="{722EA17E-29FA-44C6-84C3-54A29F4C8C72}" dt="2023-03-01T22:36:13.680" v="4" actId="47"/>
        <pc:sldMkLst>
          <pc:docMk/>
          <pc:sldMk cId="0" sldId="270"/>
        </pc:sldMkLst>
      </pc:sldChg>
      <pc:sldChg chg="del">
        <pc:chgData name="Jayne Malorni" userId="55c8b9ad2935bf26" providerId="LiveId" clId="{722EA17E-29FA-44C6-84C3-54A29F4C8C72}" dt="2023-03-01T22:36:22.888" v="7" actId="47"/>
        <pc:sldMkLst>
          <pc:docMk/>
          <pc:sldMk cId="0" sldId="271"/>
        </pc:sldMkLst>
      </pc:sldChg>
      <pc:sldChg chg="del">
        <pc:chgData name="Jayne Malorni" userId="55c8b9ad2935bf26" providerId="LiveId" clId="{722EA17E-29FA-44C6-84C3-54A29F4C8C72}" dt="2023-03-01T22:36:18.224" v="5" actId="47"/>
        <pc:sldMkLst>
          <pc:docMk/>
          <pc:sldMk cId="0" sldId="272"/>
        </pc:sldMkLst>
      </pc:sldChg>
      <pc:sldChg chg="del">
        <pc:chgData name="Jayne Malorni" userId="55c8b9ad2935bf26" providerId="LiveId" clId="{722EA17E-29FA-44C6-84C3-54A29F4C8C72}" dt="2023-03-01T22:36:21.041" v="6" actId="47"/>
        <pc:sldMkLst>
          <pc:docMk/>
          <pc:sldMk cId="0"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085" y="434356"/>
            <a:ext cx="17705830" cy="9418289"/>
            <a:chOff x="0" y="0"/>
            <a:chExt cx="39451659" cy="20985580"/>
          </a:xfrm>
        </p:grpSpPr>
        <p:sp>
          <p:nvSpPr>
            <p:cNvPr id="3" name="Freeform 3"/>
            <p:cNvSpPr/>
            <p:nvPr/>
          </p:nvSpPr>
          <p:spPr>
            <a:xfrm>
              <a:off x="0" y="0"/>
              <a:ext cx="39451660" cy="20985580"/>
            </a:xfrm>
            <a:custGeom>
              <a:avLst/>
              <a:gdLst/>
              <a:ahLst/>
              <a:cxnLst/>
              <a:rect l="l" t="t" r="r" b="b"/>
              <a:pathLst>
                <a:path w="39451660" h="20985580">
                  <a:moveTo>
                    <a:pt x="0" y="0"/>
                  </a:moveTo>
                  <a:lnTo>
                    <a:pt x="0" y="20985580"/>
                  </a:lnTo>
                  <a:lnTo>
                    <a:pt x="39451660" y="20985580"/>
                  </a:lnTo>
                  <a:lnTo>
                    <a:pt x="39451660" y="0"/>
                  </a:lnTo>
                  <a:lnTo>
                    <a:pt x="0" y="0"/>
                  </a:lnTo>
                  <a:close/>
                  <a:moveTo>
                    <a:pt x="39390700" y="20924620"/>
                  </a:moveTo>
                  <a:lnTo>
                    <a:pt x="59690" y="20924620"/>
                  </a:lnTo>
                  <a:lnTo>
                    <a:pt x="59690" y="59690"/>
                  </a:lnTo>
                  <a:lnTo>
                    <a:pt x="39390700" y="59690"/>
                  </a:lnTo>
                  <a:lnTo>
                    <a:pt x="39390700" y="20924620"/>
                  </a:lnTo>
                  <a:close/>
                </a:path>
              </a:pathLst>
            </a:custGeom>
            <a:solidFill>
              <a:srgbClr val="C3422F"/>
            </a:solidFill>
          </p:spPr>
        </p:sp>
      </p:grpSp>
      <p:sp>
        <p:nvSpPr>
          <p:cNvPr id="4" name="TextBox 4"/>
          <p:cNvSpPr txBox="1"/>
          <p:nvPr/>
        </p:nvSpPr>
        <p:spPr>
          <a:xfrm>
            <a:off x="2693927" y="7979320"/>
            <a:ext cx="12900145" cy="1873324"/>
          </a:xfrm>
          <a:prstGeom prst="rect">
            <a:avLst/>
          </a:prstGeom>
        </p:spPr>
        <p:txBody>
          <a:bodyPr lIns="0" tIns="0" rIns="0" bIns="0" rtlCol="0" anchor="t">
            <a:spAutoFit/>
          </a:bodyPr>
          <a:lstStyle/>
          <a:p>
            <a:pPr marL="0" lvl="0" indent="0" algn="ctr">
              <a:lnSpc>
                <a:spcPts val="4751"/>
              </a:lnSpc>
            </a:pPr>
            <a:r>
              <a:rPr lang="en-US" sz="5938" spc="-89">
                <a:solidFill>
                  <a:srgbClr val="C3422F"/>
                </a:solidFill>
                <a:latin typeface="Cormorant Garamond Medium Italics"/>
              </a:rPr>
              <a:t>PROVIDING HIGH-QUALITY CIVIC INSTRUCTION &amp; ENGAGEMENT TO NEVADA STUDENTS</a:t>
            </a:r>
          </a:p>
        </p:txBody>
      </p:sp>
      <p:grpSp>
        <p:nvGrpSpPr>
          <p:cNvPr id="5" name="Group 5"/>
          <p:cNvGrpSpPr/>
          <p:nvPr/>
        </p:nvGrpSpPr>
        <p:grpSpPr>
          <a:xfrm>
            <a:off x="5254070" y="526581"/>
            <a:ext cx="7779860" cy="2606967"/>
            <a:chOff x="0" y="0"/>
            <a:chExt cx="10373146" cy="3475955"/>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0373146" cy="31949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19404" y="2005780"/>
              <a:ext cx="1534339" cy="147017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32170" y="2465961"/>
              <a:ext cx="573810" cy="54981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67167" y="2465961"/>
              <a:ext cx="573810" cy="54981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27043" y="2288424"/>
              <a:ext cx="944379" cy="90488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01725" y="2288424"/>
              <a:ext cx="944379" cy="904887"/>
            </a:xfrm>
            <a:prstGeom prst="rect">
              <a:avLst/>
            </a:prstGeom>
          </p:spPr>
        </p:pic>
        <p:sp>
          <p:nvSpPr>
            <p:cNvPr id="12" name="TextBox 12"/>
            <p:cNvSpPr txBox="1"/>
            <p:nvPr/>
          </p:nvSpPr>
          <p:spPr>
            <a:xfrm>
              <a:off x="3031065" y="443727"/>
              <a:ext cx="4311016" cy="968761"/>
            </a:xfrm>
            <a:prstGeom prst="rect">
              <a:avLst/>
            </a:prstGeom>
          </p:spPr>
          <p:txBody>
            <a:bodyPr lIns="0" tIns="0" rIns="0" bIns="0" rtlCol="0" anchor="t">
              <a:spAutoFit/>
            </a:bodyPr>
            <a:lstStyle/>
            <a:p>
              <a:pPr algn="ctr">
                <a:lnSpc>
                  <a:spcPts val="4307"/>
                </a:lnSpc>
              </a:pPr>
              <a:r>
                <a:rPr lang="en-US" sz="4307">
                  <a:solidFill>
                    <a:srgbClr val="FAF2E9"/>
                  </a:solidFill>
                  <a:latin typeface="Trochut"/>
                </a:rPr>
                <a:t>State of Nevada </a:t>
              </a:r>
            </a:p>
          </p:txBody>
        </p:sp>
      </p:grpSp>
      <p:grpSp>
        <p:nvGrpSpPr>
          <p:cNvPr id="13" name="Group 13"/>
          <p:cNvGrpSpPr/>
          <p:nvPr/>
        </p:nvGrpSpPr>
        <p:grpSpPr>
          <a:xfrm>
            <a:off x="7425557" y="3617876"/>
            <a:ext cx="3436886" cy="3425594"/>
            <a:chOff x="0" y="0"/>
            <a:chExt cx="4582514" cy="4567459"/>
          </a:xfrm>
        </p:grpSpPr>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 r="17"/>
            <a:stretch>
              <a:fillRect/>
            </a:stretch>
          </p:blipFill>
          <p:spPr>
            <a:xfrm>
              <a:off x="0" y="0"/>
              <a:ext cx="4582514" cy="4567459"/>
            </a:xfrm>
            <a:prstGeom prst="rect">
              <a:avLst/>
            </a:prstGeom>
          </p:spPr>
        </p:pic>
        <p:sp>
          <p:nvSpPr>
            <p:cNvPr id="15" name="TextBox 15"/>
            <p:cNvSpPr txBox="1"/>
            <p:nvPr/>
          </p:nvSpPr>
          <p:spPr>
            <a:xfrm>
              <a:off x="1407973" y="2662143"/>
              <a:ext cx="1766569" cy="1336856"/>
            </a:xfrm>
            <a:prstGeom prst="rect">
              <a:avLst/>
            </a:prstGeom>
          </p:spPr>
          <p:txBody>
            <a:bodyPr lIns="0" tIns="0" rIns="0" bIns="0" rtlCol="0" anchor="t">
              <a:spAutoFit/>
            </a:bodyPr>
            <a:lstStyle/>
            <a:p>
              <a:pPr algn="ctr">
                <a:lnSpc>
                  <a:spcPts val="7640"/>
                </a:lnSpc>
              </a:pPr>
              <a:r>
                <a:rPr lang="en-US" sz="5457" spc="245">
                  <a:solidFill>
                    <a:srgbClr val="FAF2E9"/>
                  </a:solidFill>
                  <a:latin typeface="Fontuna"/>
                </a:rPr>
                <a:t>CIVICS</a:t>
              </a:r>
            </a:p>
          </p:txBody>
        </p:sp>
        <p:sp>
          <p:nvSpPr>
            <p:cNvPr id="16" name="TextBox 16"/>
            <p:cNvSpPr txBox="1"/>
            <p:nvPr/>
          </p:nvSpPr>
          <p:spPr>
            <a:xfrm>
              <a:off x="1135413" y="486970"/>
              <a:ext cx="2311689" cy="1413050"/>
            </a:xfrm>
            <a:prstGeom prst="rect">
              <a:avLst/>
            </a:prstGeom>
          </p:spPr>
          <p:txBody>
            <a:bodyPr lIns="0" tIns="0" rIns="0" bIns="0" rtlCol="0" anchor="t">
              <a:spAutoFit/>
            </a:bodyPr>
            <a:lstStyle/>
            <a:p>
              <a:pPr algn="ctr">
                <a:lnSpc>
                  <a:spcPts val="7640"/>
                </a:lnSpc>
              </a:pPr>
              <a:r>
                <a:rPr lang="en-US" sz="5457" spc="245">
                  <a:solidFill>
                    <a:srgbClr val="FAF2E9"/>
                  </a:solidFill>
                  <a:latin typeface="Fontuna"/>
                </a:rPr>
                <a:t>SEAL OF</a:t>
              </a:r>
            </a:p>
          </p:txBody>
        </p:sp>
        <p:sp>
          <p:nvSpPr>
            <p:cNvPr id="17" name="TextBox 17"/>
            <p:cNvSpPr txBox="1"/>
            <p:nvPr/>
          </p:nvSpPr>
          <p:spPr>
            <a:xfrm>
              <a:off x="629839" y="1793893"/>
              <a:ext cx="3322837" cy="1309835"/>
            </a:xfrm>
            <a:prstGeom prst="rect">
              <a:avLst/>
            </a:prstGeom>
          </p:spPr>
          <p:txBody>
            <a:bodyPr lIns="0" tIns="0" rIns="0" bIns="0" rtlCol="0" anchor="t">
              <a:spAutoFit/>
            </a:bodyPr>
            <a:lstStyle/>
            <a:p>
              <a:pPr algn="ctr">
                <a:lnSpc>
                  <a:spcPts val="6293"/>
                </a:lnSpc>
              </a:pPr>
              <a:r>
                <a:rPr lang="en-US" sz="7867">
                  <a:solidFill>
                    <a:srgbClr val="FAF2E9"/>
                  </a:solidFill>
                  <a:latin typeface="Fontuna"/>
                </a:rPr>
                <a:t>EXCELLENCE</a:t>
              </a: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2189" y="1249351"/>
              <a:ext cx="270099" cy="258804"/>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50226" y="1249351"/>
              <a:ext cx="270099" cy="25880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10240" y="3014176"/>
            <a:ext cx="12544952" cy="4938531"/>
          </a:xfrm>
          <a:prstGeom prst="rect">
            <a:avLst/>
          </a:prstGeom>
        </p:spPr>
        <p:txBody>
          <a:bodyPr lIns="0" tIns="0" rIns="0" bIns="0" rtlCol="0" anchor="t">
            <a:spAutoFit/>
          </a:bodyPr>
          <a:lstStyle/>
          <a:p>
            <a:pPr>
              <a:lnSpc>
                <a:spcPts val="3200"/>
              </a:lnSpc>
            </a:pPr>
            <a:r>
              <a:rPr lang="en-US" sz="3200" dirty="0">
                <a:solidFill>
                  <a:srgbClr val="000000"/>
                </a:solidFill>
                <a:latin typeface="Cormorant Garamond Medium"/>
              </a:rPr>
              <a:t>March 6, 2023</a:t>
            </a:r>
          </a:p>
          <a:p>
            <a:pPr>
              <a:lnSpc>
                <a:spcPts val="3200"/>
              </a:lnSpc>
            </a:pPr>
            <a:endParaRPr lang="en-US" sz="3200" dirty="0">
              <a:solidFill>
                <a:srgbClr val="000000"/>
              </a:solidFill>
              <a:latin typeface="Cormorant Garamond Medium"/>
            </a:endParaRPr>
          </a:p>
          <a:p>
            <a:pPr>
              <a:lnSpc>
                <a:spcPts val="3200"/>
              </a:lnSpc>
              <a:spcBef>
                <a:spcPct val="0"/>
              </a:spcBef>
            </a:pPr>
            <a:r>
              <a:rPr lang="en-US" sz="3200" dirty="0">
                <a:solidFill>
                  <a:srgbClr val="000000"/>
                </a:solidFill>
                <a:latin typeface="Cormorant Garamond Medium"/>
              </a:rPr>
              <a:t>The Nevada State Seal of Civics recognizes students who attain a high level of proficiency in civics learning. The Civics Seal helps Nevada’s high school graduates to communicate their credentials to postsecondary education programs. </a:t>
            </a:r>
          </a:p>
          <a:p>
            <a:pPr>
              <a:lnSpc>
                <a:spcPts val="3200"/>
              </a:lnSpc>
              <a:spcBef>
                <a:spcPct val="0"/>
              </a:spcBef>
            </a:pPr>
            <a:endParaRPr lang="en-US" sz="3200" dirty="0">
              <a:solidFill>
                <a:srgbClr val="000000"/>
              </a:solidFill>
              <a:latin typeface="Cormorant Garamond Medium"/>
            </a:endParaRPr>
          </a:p>
          <a:p>
            <a:pPr>
              <a:lnSpc>
                <a:spcPts val="3200"/>
              </a:lnSpc>
              <a:spcBef>
                <a:spcPct val="0"/>
              </a:spcBef>
            </a:pPr>
            <a:r>
              <a:rPr lang="en-US" sz="3200" dirty="0">
                <a:solidFill>
                  <a:srgbClr val="000000"/>
                </a:solidFill>
                <a:latin typeface="Cormorant Garamond Medium"/>
              </a:rPr>
              <a:t>A contest to design the official seal opened March 6</a:t>
            </a:r>
            <a:r>
              <a:rPr lang="en-US" sz="3200" baseline="30000" dirty="0">
                <a:solidFill>
                  <a:srgbClr val="000000"/>
                </a:solidFill>
                <a:latin typeface="Cormorant Garamond Medium"/>
              </a:rPr>
              <a:t>th</a:t>
            </a:r>
            <a:r>
              <a:rPr lang="en-US" sz="3200" dirty="0">
                <a:solidFill>
                  <a:srgbClr val="000000"/>
                </a:solidFill>
                <a:latin typeface="Cormorant Garamond Medium"/>
              </a:rPr>
              <a:t>, the beginning of the first ever national civics week. Winning images will embody the spirit of the Civics Seal and Nevada-specific attributes. Winners will receive a framed copy of their Seal and a gift card. For more information, including image requirements, or to enter, please email Jmalorni@doe.nv.gov </a:t>
            </a:r>
          </a:p>
        </p:txBody>
      </p:sp>
      <p:grpSp>
        <p:nvGrpSpPr>
          <p:cNvPr id="3" name="Group 3"/>
          <p:cNvGrpSpPr/>
          <p:nvPr/>
        </p:nvGrpSpPr>
        <p:grpSpPr>
          <a:xfrm>
            <a:off x="237654" y="436447"/>
            <a:ext cx="4130009" cy="2520579"/>
            <a:chOff x="0" y="0"/>
            <a:chExt cx="5506679" cy="3360773"/>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10" name="TextBox 10"/>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HIGH SCHOOL SEAL OF CIVICS</a:t>
              </a:r>
            </a:p>
          </p:txBody>
        </p:sp>
        <p:sp>
          <p:nvSpPr>
            <p:cNvPr id="11" name="TextBox 11"/>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sp>
        <p:nvSpPr>
          <p:cNvPr id="12" name="TextBox 12"/>
          <p:cNvSpPr txBox="1"/>
          <p:nvPr/>
        </p:nvSpPr>
        <p:spPr>
          <a:xfrm>
            <a:off x="0" y="4691331"/>
            <a:ext cx="4646374" cy="3047999"/>
          </a:xfrm>
          <a:prstGeom prst="rect">
            <a:avLst/>
          </a:prstGeom>
        </p:spPr>
        <p:txBody>
          <a:bodyPr lIns="0" tIns="0" rIns="0" bIns="0" rtlCol="0" anchor="t">
            <a:spAutoFit/>
          </a:bodyPr>
          <a:lstStyle/>
          <a:p>
            <a:pPr algn="ctr">
              <a:lnSpc>
                <a:spcPts val="5999"/>
              </a:lnSpc>
              <a:spcBef>
                <a:spcPct val="0"/>
              </a:spcBef>
            </a:pPr>
            <a:r>
              <a:rPr lang="en-US" sz="5999">
                <a:solidFill>
                  <a:srgbClr val="000000"/>
                </a:solidFill>
                <a:latin typeface="Trochut"/>
              </a:rPr>
              <a:t>Art Contest to Design Nevada High School Seal of Civics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569001" y="1798350"/>
            <a:ext cx="6690299" cy="6690299"/>
            <a:chOff x="0" y="0"/>
            <a:chExt cx="6350000" cy="6350000"/>
          </a:xfrm>
        </p:grpSpPr>
        <p:sp>
          <p:nvSpPr>
            <p:cNvPr id="3" name="Freeform 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27685" r="-27685"/>
              </a:stretch>
            </a:blipFill>
          </p:spPr>
        </p:sp>
      </p:grpSp>
      <p:sp>
        <p:nvSpPr>
          <p:cNvPr id="4" name="TextBox 4"/>
          <p:cNvSpPr txBox="1"/>
          <p:nvPr/>
        </p:nvSpPr>
        <p:spPr>
          <a:xfrm>
            <a:off x="710463" y="420414"/>
            <a:ext cx="6560483" cy="1684655"/>
          </a:xfrm>
          <a:prstGeom prst="rect">
            <a:avLst/>
          </a:prstGeom>
        </p:spPr>
        <p:txBody>
          <a:bodyPr lIns="0" tIns="0" rIns="0" bIns="0" rtlCol="0" anchor="t">
            <a:spAutoFit/>
          </a:bodyPr>
          <a:lstStyle/>
          <a:p>
            <a:pPr marL="0" lvl="0" indent="0">
              <a:lnSpc>
                <a:spcPts val="13720"/>
              </a:lnSpc>
              <a:spcBef>
                <a:spcPct val="0"/>
              </a:spcBef>
            </a:pPr>
            <a:r>
              <a:rPr lang="en-US" sz="9800">
                <a:solidFill>
                  <a:srgbClr val="191919"/>
                </a:solidFill>
                <a:latin typeface="Trochut"/>
              </a:rPr>
              <a:t>SB 194 </a:t>
            </a:r>
          </a:p>
        </p:txBody>
      </p:sp>
      <p:sp>
        <p:nvSpPr>
          <p:cNvPr id="5" name="TextBox 5"/>
          <p:cNvSpPr txBox="1"/>
          <p:nvPr/>
        </p:nvSpPr>
        <p:spPr>
          <a:xfrm>
            <a:off x="1028700" y="2550752"/>
            <a:ext cx="8480861" cy="5793105"/>
          </a:xfrm>
          <a:prstGeom prst="rect">
            <a:avLst/>
          </a:prstGeom>
        </p:spPr>
        <p:txBody>
          <a:bodyPr lIns="0" tIns="0" rIns="0" bIns="0" rtlCol="0" anchor="t">
            <a:spAutoFit/>
          </a:bodyPr>
          <a:lstStyle/>
          <a:p>
            <a:pPr>
              <a:lnSpc>
                <a:spcPts val="4619"/>
              </a:lnSpc>
            </a:pPr>
            <a:r>
              <a:rPr lang="en-US" sz="3299">
                <a:solidFill>
                  <a:srgbClr val="191919"/>
                </a:solidFill>
                <a:latin typeface="Cormorant Garamond Medium Bold"/>
              </a:rPr>
              <a:t>During the 2021 Legislative Session SB 194 was passed and signed into law. </a:t>
            </a:r>
          </a:p>
          <a:p>
            <a:pPr>
              <a:lnSpc>
                <a:spcPts val="4619"/>
              </a:lnSpc>
            </a:pPr>
            <a:r>
              <a:rPr lang="en-US" sz="3299">
                <a:solidFill>
                  <a:srgbClr val="191919"/>
                </a:solidFill>
                <a:latin typeface="Cormorant Garamond Medium Bold"/>
              </a:rPr>
              <a:t>The bill (as enrolled) outlined the following</a:t>
            </a:r>
          </a:p>
          <a:p>
            <a:pPr marL="712467" lvl="1" indent="-356233">
              <a:lnSpc>
                <a:spcPts val="4619"/>
              </a:lnSpc>
              <a:buFont typeface="Arial"/>
              <a:buChar char="•"/>
            </a:pPr>
            <a:r>
              <a:rPr lang="en-US" sz="3299">
                <a:solidFill>
                  <a:srgbClr val="191919"/>
                </a:solidFill>
                <a:latin typeface="Cormorant Garamond Medium Bold"/>
              </a:rPr>
              <a:t>The Creation of a State Seal of Civics that can be earned upon High School Graduation</a:t>
            </a:r>
          </a:p>
          <a:p>
            <a:pPr marL="712467" lvl="1" indent="-356233">
              <a:lnSpc>
                <a:spcPts val="4619"/>
              </a:lnSpc>
              <a:buFont typeface="Arial"/>
              <a:buChar char="•"/>
            </a:pPr>
            <a:r>
              <a:rPr lang="en-US" sz="3299">
                <a:solidFill>
                  <a:srgbClr val="191919"/>
                </a:solidFill>
                <a:latin typeface="Cormorant Garamond Medium Bold"/>
              </a:rPr>
              <a:t>The Creation of a Nevada School of Civic Excellence program</a:t>
            </a:r>
          </a:p>
          <a:p>
            <a:pPr marL="712467" lvl="1" indent="-356233">
              <a:lnSpc>
                <a:spcPts val="4619"/>
              </a:lnSpc>
              <a:buFont typeface="Arial"/>
              <a:buChar char="•"/>
            </a:pPr>
            <a:r>
              <a:rPr lang="en-US" sz="3299">
                <a:solidFill>
                  <a:srgbClr val="191919"/>
                </a:solidFill>
                <a:latin typeface="Cormorant Garamond Medium Bold"/>
              </a:rPr>
              <a:t>A Student Civic Leader Award</a:t>
            </a:r>
          </a:p>
          <a:p>
            <a:pPr marL="712467" lvl="1" indent="-356233" algn="l">
              <a:lnSpc>
                <a:spcPts val="4619"/>
              </a:lnSpc>
              <a:spcBef>
                <a:spcPct val="0"/>
              </a:spcBef>
              <a:buFont typeface="Arial"/>
              <a:buChar char="•"/>
            </a:pPr>
            <a:r>
              <a:rPr lang="en-US" sz="3299">
                <a:solidFill>
                  <a:srgbClr val="191919"/>
                </a:solidFill>
                <a:latin typeface="Cormorant Garamond Medium Bold"/>
              </a:rPr>
              <a:t>A teacher (or other school employee) Civic Leader Award</a:t>
            </a:r>
          </a:p>
        </p:txBody>
      </p:sp>
      <p:grpSp>
        <p:nvGrpSpPr>
          <p:cNvPr id="6" name="Group 6"/>
          <p:cNvGrpSpPr/>
          <p:nvPr/>
        </p:nvGrpSpPr>
        <p:grpSpPr>
          <a:xfrm rot="618718">
            <a:off x="14108453" y="5675712"/>
            <a:ext cx="2394840" cy="2386972"/>
            <a:chOff x="0" y="0"/>
            <a:chExt cx="3193119" cy="3182629"/>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 r="17"/>
            <a:stretch>
              <a:fillRect/>
            </a:stretch>
          </p:blipFill>
          <p:spPr>
            <a:xfrm>
              <a:off x="0" y="0"/>
              <a:ext cx="3193119" cy="3182629"/>
            </a:xfrm>
            <a:prstGeom prst="rect">
              <a:avLst/>
            </a:prstGeom>
          </p:spPr>
        </p:pic>
        <p:sp>
          <p:nvSpPr>
            <p:cNvPr id="8" name="TextBox 8"/>
            <p:cNvSpPr txBox="1"/>
            <p:nvPr/>
          </p:nvSpPr>
          <p:spPr>
            <a:xfrm>
              <a:off x="981083" y="1848914"/>
              <a:ext cx="1230954" cy="937608"/>
            </a:xfrm>
            <a:prstGeom prst="rect">
              <a:avLst/>
            </a:prstGeom>
          </p:spPr>
          <p:txBody>
            <a:bodyPr lIns="0" tIns="0" rIns="0" bIns="0" rtlCol="0" anchor="t">
              <a:spAutoFit/>
            </a:bodyPr>
            <a:lstStyle/>
            <a:p>
              <a:pPr algn="ctr">
                <a:lnSpc>
                  <a:spcPts val="5324"/>
                </a:lnSpc>
              </a:pPr>
              <a:r>
                <a:rPr lang="en-US" sz="3802" spc="171">
                  <a:solidFill>
                    <a:srgbClr val="FAF2E9"/>
                  </a:solidFill>
                  <a:latin typeface="Fontuna"/>
                </a:rPr>
                <a:t>CIVICS</a:t>
              </a:r>
            </a:p>
          </p:txBody>
        </p:sp>
        <p:sp>
          <p:nvSpPr>
            <p:cNvPr id="9" name="TextBox 9"/>
            <p:cNvSpPr txBox="1"/>
            <p:nvPr/>
          </p:nvSpPr>
          <p:spPr>
            <a:xfrm>
              <a:off x="791161" y="333243"/>
              <a:ext cx="1610797" cy="990701"/>
            </a:xfrm>
            <a:prstGeom prst="rect">
              <a:avLst/>
            </a:prstGeom>
          </p:spPr>
          <p:txBody>
            <a:bodyPr lIns="0" tIns="0" rIns="0" bIns="0" rtlCol="0" anchor="t">
              <a:spAutoFit/>
            </a:bodyPr>
            <a:lstStyle/>
            <a:p>
              <a:pPr algn="ctr">
                <a:lnSpc>
                  <a:spcPts val="5324"/>
                </a:lnSpc>
              </a:pPr>
              <a:r>
                <a:rPr lang="en-US" sz="3802" spc="171">
                  <a:solidFill>
                    <a:srgbClr val="FAF2E9"/>
                  </a:solidFill>
                  <a:latin typeface="Fontuna"/>
                </a:rPr>
                <a:t>SEAL OF</a:t>
              </a:r>
            </a:p>
          </p:txBody>
        </p:sp>
        <p:sp>
          <p:nvSpPr>
            <p:cNvPr id="10" name="TextBox 10"/>
            <p:cNvSpPr txBox="1"/>
            <p:nvPr/>
          </p:nvSpPr>
          <p:spPr>
            <a:xfrm>
              <a:off x="438875" y="1250906"/>
              <a:ext cx="2315370" cy="911787"/>
            </a:xfrm>
            <a:prstGeom prst="rect">
              <a:avLst/>
            </a:prstGeom>
          </p:spPr>
          <p:txBody>
            <a:bodyPr lIns="0" tIns="0" rIns="0" bIns="0" rtlCol="0" anchor="t">
              <a:spAutoFit/>
            </a:bodyPr>
            <a:lstStyle/>
            <a:p>
              <a:pPr algn="ctr">
                <a:lnSpc>
                  <a:spcPts val="4385"/>
                </a:lnSpc>
              </a:pPr>
              <a:r>
                <a:rPr lang="en-US" sz="5481">
                  <a:solidFill>
                    <a:srgbClr val="FAF2E9"/>
                  </a:solidFill>
                  <a:latin typeface="Fontuna"/>
                </a:rPr>
                <a:t>EXCELLENCE</a:t>
              </a: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9819" y="870554"/>
              <a:ext cx="188207" cy="18033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95094" y="870554"/>
              <a:ext cx="188207" cy="18033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50373" y="1085850"/>
            <a:ext cx="12544952" cy="2424430"/>
          </a:xfrm>
          <a:prstGeom prst="rect">
            <a:avLst/>
          </a:prstGeom>
        </p:spPr>
        <p:txBody>
          <a:bodyPr lIns="0" tIns="0" rIns="0" bIns="0" rtlCol="0" anchor="t">
            <a:spAutoFit/>
          </a:bodyPr>
          <a:lstStyle/>
          <a:p>
            <a:pPr>
              <a:lnSpc>
                <a:spcPts val="3200"/>
              </a:lnSpc>
            </a:pPr>
            <a:r>
              <a:rPr lang="en-US" sz="3200" dirty="0">
                <a:solidFill>
                  <a:srgbClr val="000000"/>
                </a:solidFill>
                <a:latin typeface="Cormorant Garamond Medium"/>
              </a:rPr>
              <a:t>Citizenship</a:t>
            </a:r>
          </a:p>
          <a:p>
            <a:pPr>
              <a:lnSpc>
                <a:spcPts val="3200"/>
              </a:lnSpc>
            </a:pPr>
            <a:endParaRPr lang="en-US" sz="3200" dirty="0">
              <a:solidFill>
                <a:srgbClr val="000000"/>
              </a:solidFill>
              <a:latin typeface="Cormorant Garamond Medium"/>
            </a:endParaRPr>
          </a:p>
          <a:p>
            <a:pPr>
              <a:lnSpc>
                <a:spcPts val="3200"/>
              </a:lnSpc>
            </a:pPr>
            <a:r>
              <a:rPr lang="en-US" sz="3200" dirty="0">
                <a:solidFill>
                  <a:srgbClr val="000000"/>
                </a:solidFill>
                <a:latin typeface="Cormorant Garamond Medium"/>
              </a:rPr>
              <a:t>Citizenship should reflect the student's ability to demonstrate civic knowledge by fulfilling their civic and social responsibilities, through action to positively impact the well-being of the communities to which they belong.</a:t>
            </a:r>
          </a:p>
          <a:p>
            <a:pPr>
              <a:lnSpc>
                <a:spcPts val="3200"/>
              </a:lnSpc>
              <a:spcBef>
                <a:spcPct val="0"/>
              </a:spcBef>
            </a:pPr>
            <a:endParaRPr lang="en-US" sz="3200" dirty="0">
              <a:solidFill>
                <a:srgbClr val="000000"/>
              </a:solidFill>
              <a:latin typeface="Cormorant Garamond Medium"/>
            </a:endParaRPr>
          </a:p>
        </p:txBody>
      </p:sp>
      <p:grpSp>
        <p:nvGrpSpPr>
          <p:cNvPr id="3" name="Group 3"/>
          <p:cNvGrpSpPr/>
          <p:nvPr/>
        </p:nvGrpSpPr>
        <p:grpSpPr>
          <a:xfrm>
            <a:off x="237654" y="436447"/>
            <a:ext cx="4130009" cy="2520579"/>
            <a:chOff x="0" y="0"/>
            <a:chExt cx="5506679" cy="3360773"/>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10" name="TextBox 10"/>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HIGH SCHOOL SEAL OF CIVICS</a:t>
              </a:r>
            </a:p>
          </p:txBody>
        </p:sp>
        <p:sp>
          <p:nvSpPr>
            <p:cNvPr id="11" name="TextBox 11"/>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sp>
        <p:nvSpPr>
          <p:cNvPr id="12" name="TextBox 12"/>
          <p:cNvSpPr txBox="1"/>
          <p:nvPr/>
        </p:nvSpPr>
        <p:spPr>
          <a:xfrm>
            <a:off x="761209" y="5478066"/>
            <a:ext cx="3082900" cy="790574"/>
          </a:xfrm>
          <a:prstGeom prst="rect">
            <a:avLst/>
          </a:prstGeom>
        </p:spPr>
        <p:txBody>
          <a:bodyPr lIns="0" tIns="0" rIns="0" bIns="0" rtlCol="0" anchor="t">
            <a:spAutoFit/>
          </a:bodyPr>
          <a:lstStyle/>
          <a:p>
            <a:pPr algn="ctr">
              <a:lnSpc>
                <a:spcPts val="5999"/>
              </a:lnSpc>
              <a:spcBef>
                <a:spcPct val="0"/>
              </a:spcBef>
            </a:pPr>
            <a:r>
              <a:rPr lang="en-US" sz="5999">
                <a:solidFill>
                  <a:srgbClr val="000000"/>
                </a:solidFill>
                <a:latin typeface="Trochut"/>
              </a:rPr>
              <a:t>Definitions </a:t>
            </a:r>
          </a:p>
        </p:txBody>
      </p:sp>
      <p:sp>
        <p:nvSpPr>
          <p:cNvPr id="13" name="TextBox 13"/>
          <p:cNvSpPr txBox="1"/>
          <p:nvPr/>
        </p:nvSpPr>
        <p:spPr>
          <a:xfrm>
            <a:off x="5250373" y="3944524"/>
            <a:ext cx="12544952" cy="3224530"/>
          </a:xfrm>
          <a:prstGeom prst="rect">
            <a:avLst/>
          </a:prstGeom>
        </p:spPr>
        <p:txBody>
          <a:bodyPr lIns="0" tIns="0" rIns="0" bIns="0" rtlCol="0" anchor="t">
            <a:spAutoFit/>
          </a:bodyPr>
          <a:lstStyle/>
          <a:p>
            <a:pPr>
              <a:lnSpc>
                <a:spcPts val="3200"/>
              </a:lnSpc>
            </a:pPr>
            <a:r>
              <a:rPr lang="en-US" sz="3200">
                <a:solidFill>
                  <a:srgbClr val="000000"/>
                </a:solidFill>
                <a:latin typeface="Cormorant Garamond Medium"/>
              </a:rPr>
              <a:t>High Quality Civics Instruction &amp; Engagement </a:t>
            </a:r>
          </a:p>
          <a:p>
            <a:pPr>
              <a:lnSpc>
                <a:spcPts val="3200"/>
              </a:lnSpc>
            </a:pPr>
            <a:endParaRPr lang="en-US" sz="3200">
              <a:solidFill>
                <a:srgbClr val="000000"/>
              </a:solidFill>
              <a:latin typeface="Cormorant Garamond Medium"/>
            </a:endParaRPr>
          </a:p>
          <a:p>
            <a:pPr>
              <a:lnSpc>
                <a:spcPts val="3200"/>
              </a:lnSpc>
            </a:pPr>
            <a:r>
              <a:rPr lang="en-US" sz="3200">
                <a:solidFill>
                  <a:srgbClr val="000000"/>
                </a:solidFill>
                <a:latin typeface="Cormorant Garamond Medium"/>
              </a:rPr>
              <a:t>The School, The Classrooms, and School Community uses a consistent foundation of the disciplinary skills in the Social Studies to plan </a:t>
            </a:r>
          </a:p>
          <a:p>
            <a:pPr>
              <a:lnSpc>
                <a:spcPts val="3200"/>
              </a:lnSpc>
            </a:pPr>
            <a:r>
              <a:rPr lang="en-US" sz="3200">
                <a:solidFill>
                  <a:srgbClr val="000000"/>
                </a:solidFill>
                <a:latin typeface="Cormorant Garamond Medium"/>
              </a:rPr>
              <a:t>The entire school community demonstrates civic knowledge by fulfilling their civic and social responsibilities, through action to positively impact the well-being of the communities to which they belong.</a:t>
            </a:r>
          </a:p>
          <a:p>
            <a:pPr>
              <a:lnSpc>
                <a:spcPts val="3200"/>
              </a:lnSpc>
              <a:spcBef>
                <a:spcPct val="0"/>
              </a:spcBef>
            </a:pPr>
            <a:endParaRPr lang="en-US" sz="3200">
              <a:solidFill>
                <a:srgbClr val="000000"/>
              </a:solidFill>
              <a:latin typeface="Cormorant Garamond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654" y="436447"/>
            <a:ext cx="4130009" cy="2520579"/>
            <a:chOff x="0" y="0"/>
            <a:chExt cx="5506679" cy="336077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9" name="TextBox 9"/>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HIGH SCHOOL SEAL OF CIVICS</a:t>
              </a:r>
            </a:p>
          </p:txBody>
        </p:sp>
        <p:sp>
          <p:nvSpPr>
            <p:cNvPr id="10" name="TextBox 10"/>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sp>
        <p:nvSpPr>
          <p:cNvPr id="11" name="TextBox 11"/>
          <p:cNvSpPr txBox="1"/>
          <p:nvPr/>
        </p:nvSpPr>
        <p:spPr>
          <a:xfrm>
            <a:off x="0" y="5478066"/>
            <a:ext cx="4605318" cy="2295524"/>
          </a:xfrm>
          <a:prstGeom prst="rect">
            <a:avLst/>
          </a:prstGeom>
        </p:spPr>
        <p:txBody>
          <a:bodyPr lIns="0" tIns="0" rIns="0" bIns="0" rtlCol="0" anchor="t">
            <a:spAutoFit/>
          </a:bodyPr>
          <a:lstStyle/>
          <a:p>
            <a:pPr algn="ctr">
              <a:lnSpc>
                <a:spcPts val="5999"/>
              </a:lnSpc>
              <a:spcBef>
                <a:spcPct val="0"/>
              </a:spcBef>
            </a:pPr>
            <a:r>
              <a:rPr lang="en-US" sz="5999">
                <a:solidFill>
                  <a:srgbClr val="000000"/>
                </a:solidFill>
                <a:latin typeface="Trochut"/>
              </a:rPr>
              <a:t>NVACS-Disciplinary Skills</a:t>
            </a:r>
          </a:p>
        </p:txBody>
      </p:sp>
      <p:sp>
        <p:nvSpPr>
          <p:cNvPr id="12" name="TextBox 12"/>
          <p:cNvSpPr txBox="1"/>
          <p:nvPr/>
        </p:nvSpPr>
        <p:spPr>
          <a:xfrm>
            <a:off x="4844666" y="1629966"/>
            <a:ext cx="13142943" cy="7467600"/>
          </a:xfrm>
          <a:prstGeom prst="rect">
            <a:avLst/>
          </a:prstGeom>
        </p:spPr>
        <p:txBody>
          <a:bodyPr lIns="0" tIns="0" rIns="0" bIns="0" rtlCol="0" anchor="t">
            <a:spAutoFit/>
          </a:bodyPr>
          <a:lstStyle/>
          <a:p>
            <a:pPr>
              <a:lnSpc>
                <a:spcPts val="3960"/>
              </a:lnSpc>
            </a:pPr>
            <a:r>
              <a:rPr lang="en-US" sz="3300" spc="161">
                <a:solidFill>
                  <a:srgbClr val="000000"/>
                </a:solidFill>
                <a:latin typeface="Cormorant Garamond Medium"/>
              </a:rPr>
              <a:t>Each grade includes the same set of disciplinary skills that become more complex as students move through their K-12 social studies experience:</a:t>
            </a:r>
          </a:p>
          <a:p>
            <a:pPr>
              <a:lnSpc>
                <a:spcPts val="3960"/>
              </a:lnSpc>
            </a:pPr>
            <a:endParaRPr lang="en-US" sz="3300" spc="161">
              <a:solidFill>
                <a:srgbClr val="000000"/>
              </a:solidFill>
              <a:latin typeface="Cormorant Garamond Medium"/>
            </a:endParaRPr>
          </a:p>
          <a:p>
            <a:pPr>
              <a:lnSpc>
                <a:spcPts val="3960"/>
              </a:lnSpc>
            </a:pPr>
            <a:r>
              <a:rPr lang="en-US" sz="3300" spc="161">
                <a:solidFill>
                  <a:srgbClr val="000000"/>
                </a:solidFill>
                <a:latin typeface="Cormorant Garamond Medium"/>
              </a:rPr>
              <a:t>•Constructing compelling questions</a:t>
            </a:r>
          </a:p>
          <a:p>
            <a:pPr>
              <a:lnSpc>
                <a:spcPts val="3960"/>
              </a:lnSpc>
            </a:pPr>
            <a:endParaRPr lang="en-US" sz="3300" spc="161">
              <a:solidFill>
                <a:srgbClr val="000000"/>
              </a:solidFill>
              <a:latin typeface="Cormorant Garamond Medium"/>
            </a:endParaRPr>
          </a:p>
          <a:p>
            <a:pPr>
              <a:lnSpc>
                <a:spcPts val="3960"/>
              </a:lnSpc>
            </a:pPr>
            <a:r>
              <a:rPr lang="en-US" sz="3300" spc="161">
                <a:solidFill>
                  <a:srgbClr val="000000"/>
                </a:solidFill>
                <a:latin typeface="Cormorant Garamond Medium"/>
              </a:rPr>
              <a:t>•Creating supporting questions</a:t>
            </a:r>
          </a:p>
          <a:p>
            <a:pPr>
              <a:lnSpc>
                <a:spcPts val="3960"/>
              </a:lnSpc>
            </a:pPr>
            <a:endParaRPr lang="en-US" sz="3300" spc="161">
              <a:solidFill>
                <a:srgbClr val="000000"/>
              </a:solidFill>
              <a:latin typeface="Cormorant Garamond Medium"/>
            </a:endParaRPr>
          </a:p>
          <a:p>
            <a:pPr>
              <a:lnSpc>
                <a:spcPts val="3960"/>
              </a:lnSpc>
            </a:pPr>
            <a:r>
              <a:rPr lang="en-US" sz="3300" spc="161">
                <a:solidFill>
                  <a:srgbClr val="000000"/>
                </a:solidFill>
                <a:latin typeface="Cormorant Garamond Medium"/>
              </a:rPr>
              <a:t>•Gathering and evaluating sources</a:t>
            </a:r>
          </a:p>
          <a:p>
            <a:pPr>
              <a:lnSpc>
                <a:spcPts val="3960"/>
              </a:lnSpc>
            </a:pPr>
            <a:endParaRPr lang="en-US" sz="3300" spc="161">
              <a:solidFill>
                <a:srgbClr val="000000"/>
              </a:solidFill>
              <a:latin typeface="Cormorant Garamond Medium"/>
            </a:endParaRPr>
          </a:p>
          <a:p>
            <a:pPr>
              <a:lnSpc>
                <a:spcPts val="3960"/>
              </a:lnSpc>
            </a:pPr>
            <a:r>
              <a:rPr lang="en-US" sz="3300" spc="161">
                <a:solidFill>
                  <a:srgbClr val="000000"/>
                </a:solidFill>
                <a:latin typeface="Cormorant Garamond Medium"/>
              </a:rPr>
              <a:t>•Developing claims and using evidence</a:t>
            </a:r>
          </a:p>
          <a:p>
            <a:pPr>
              <a:lnSpc>
                <a:spcPts val="3960"/>
              </a:lnSpc>
            </a:pPr>
            <a:endParaRPr lang="en-US" sz="3300" spc="161">
              <a:solidFill>
                <a:srgbClr val="000000"/>
              </a:solidFill>
              <a:latin typeface="Cormorant Garamond Medium"/>
            </a:endParaRPr>
          </a:p>
          <a:p>
            <a:pPr>
              <a:lnSpc>
                <a:spcPts val="3960"/>
              </a:lnSpc>
            </a:pPr>
            <a:r>
              <a:rPr lang="en-US" sz="3300" spc="161">
                <a:solidFill>
                  <a:srgbClr val="000000"/>
                </a:solidFill>
                <a:latin typeface="Cormorant Garamond Medium"/>
              </a:rPr>
              <a:t>•Communicating and critiquing conclusions</a:t>
            </a:r>
          </a:p>
          <a:p>
            <a:pPr>
              <a:lnSpc>
                <a:spcPts val="4200"/>
              </a:lnSpc>
            </a:pPr>
            <a:endParaRPr lang="en-US" sz="3300" spc="161">
              <a:solidFill>
                <a:srgbClr val="000000"/>
              </a:solidFill>
              <a:latin typeface="Cormorant Garamond Medium"/>
            </a:endParaRPr>
          </a:p>
          <a:p>
            <a:pPr>
              <a:lnSpc>
                <a:spcPts val="3960"/>
              </a:lnSpc>
            </a:pPr>
            <a:r>
              <a:rPr lang="en-US" sz="3300" spc="161">
                <a:solidFill>
                  <a:srgbClr val="000000"/>
                </a:solidFill>
                <a:latin typeface="Cormorant Garamond Medium"/>
              </a:rPr>
              <a:t>•Taking informed action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36994" y="2006873"/>
            <a:ext cx="5414011" cy="1602124"/>
          </a:xfrm>
          <a:prstGeom prst="rect">
            <a:avLst/>
          </a:prstGeom>
        </p:spPr>
        <p:txBody>
          <a:bodyPr lIns="0" tIns="0" rIns="0" bIns="0" rtlCol="0" anchor="t">
            <a:spAutoFit/>
          </a:bodyPr>
          <a:lstStyle/>
          <a:p>
            <a:pPr algn="ctr">
              <a:lnSpc>
                <a:spcPts val="5478"/>
              </a:lnSpc>
            </a:pPr>
            <a:r>
              <a:rPr lang="en-US" sz="5217">
                <a:solidFill>
                  <a:srgbClr val="3D3C60"/>
                </a:solidFill>
                <a:latin typeface="Mont Bold Bold"/>
              </a:rPr>
              <a:t>HIGH SCHOOL SEAL OF CIVICS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84843" y="304781"/>
            <a:ext cx="4753626" cy="1464117"/>
          </a:xfrm>
          <a:prstGeom prst="rect">
            <a:avLst/>
          </a:prstGeom>
        </p:spPr>
      </p:pic>
      <p:grpSp>
        <p:nvGrpSpPr>
          <p:cNvPr id="4" name="Group 4"/>
          <p:cNvGrpSpPr/>
          <p:nvPr/>
        </p:nvGrpSpPr>
        <p:grpSpPr>
          <a:xfrm>
            <a:off x="7936895" y="1223955"/>
            <a:ext cx="2249523" cy="673727"/>
            <a:chOff x="0" y="0"/>
            <a:chExt cx="2999364" cy="898302"/>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0928" y="0"/>
              <a:ext cx="937507" cy="89830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81178"/>
              <a:ext cx="350607" cy="33594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48756" y="281178"/>
              <a:ext cx="350607" cy="33594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4579" y="172700"/>
              <a:ext cx="577032" cy="55290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97753" y="172700"/>
              <a:ext cx="577032" cy="552901"/>
            </a:xfrm>
            <a:prstGeom prst="rect">
              <a:avLst/>
            </a:prstGeom>
          </p:spPr>
        </p:pic>
      </p:grpSp>
      <p:sp>
        <p:nvSpPr>
          <p:cNvPr id="10" name="TextBox 10"/>
          <p:cNvSpPr txBox="1"/>
          <p:nvPr/>
        </p:nvSpPr>
        <p:spPr>
          <a:xfrm>
            <a:off x="8073867" y="511305"/>
            <a:ext cx="1975578" cy="440767"/>
          </a:xfrm>
          <a:prstGeom prst="rect">
            <a:avLst/>
          </a:prstGeom>
        </p:spPr>
        <p:txBody>
          <a:bodyPr lIns="0" tIns="0" rIns="0" bIns="0" rtlCol="0" anchor="t">
            <a:spAutoFit/>
          </a:bodyPr>
          <a:lstStyle/>
          <a:p>
            <a:pPr algn="ctr">
              <a:lnSpc>
                <a:spcPts val="2631"/>
              </a:lnSpc>
            </a:pPr>
            <a:r>
              <a:rPr lang="en-US" sz="2631">
                <a:solidFill>
                  <a:srgbClr val="FAF2E9"/>
                </a:solidFill>
                <a:latin typeface="Trochut"/>
              </a:rPr>
              <a:t>State of Nevada </a:t>
            </a:r>
          </a:p>
        </p:txBody>
      </p:sp>
      <p:sp>
        <p:nvSpPr>
          <p:cNvPr id="11" name="TextBox 11"/>
          <p:cNvSpPr txBox="1"/>
          <p:nvPr/>
        </p:nvSpPr>
        <p:spPr>
          <a:xfrm>
            <a:off x="408520" y="3551848"/>
            <a:ext cx="17470960" cy="6157595"/>
          </a:xfrm>
          <a:prstGeom prst="rect">
            <a:avLst/>
          </a:prstGeom>
        </p:spPr>
        <p:txBody>
          <a:bodyPr lIns="0" tIns="0" rIns="0" bIns="0" rtlCol="0" anchor="t">
            <a:spAutoFit/>
          </a:bodyPr>
          <a:lstStyle/>
          <a:p>
            <a:pPr>
              <a:lnSpc>
                <a:spcPts val="4479"/>
              </a:lnSpc>
            </a:pPr>
            <a:r>
              <a:rPr lang="en-US" sz="3199" dirty="0">
                <a:solidFill>
                  <a:srgbClr val="191919"/>
                </a:solidFill>
                <a:latin typeface="Cormorant Garamond Medium Bold"/>
              </a:rPr>
              <a:t>Requirements for Seal</a:t>
            </a:r>
          </a:p>
          <a:p>
            <a:pPr>
              <a:lnSpc>
                <a:spcPts val="4479"/>
              </a:lnSpc>
            </a:pPr>
            <a:r>
              <a:rPr lang="en-US" sz="3199" dirty="0">
                <a:solidFill>
                  <a:srgbClr val="191919"/>
                </a:solidFill>
                <a:latin typeface="Cormorant Garamond Medium Bold"/>
              </a:rPr>
              <a:t>Student must : </a:t>
            </a:r>
          </a:p>
          <a:p>
            <a:pPr marL="690877" lvl="1" indent="-345439">
              <a:lnSpc>
                <a:spcPts val="4479"/>
              </a:lnSpc>
              <a:buFont typeface="Arial"/>
              <a:buChar char="•"/>
            </a:pPr>
            <a:r>
              <a:rPr lang="en-US" sz="3199" dirty="0">
                <a:solidFill>
                  <a:srgbClr val="191919"/>
                </a:solidFill>
                <a:latin typeface="Cormorant Garamond Medium Bold"/>
              </a:rPr>
              <a:t>earn at least a 3.25 grade point average on a 4.0 grading scale or, if a different grading scale is used, a 3.85 weighted grade point average on a grading scale approved by the Superintendent of Public Instruction. </a:t>
            </a:r>
          </a:p>
          <a:p>
            <a:pPr marL="690877" lvl="1" indent="-345439">
              <a:lnSpc>
                <a:spcPts val="4479"/>
              </a:lnSpc>
              <a:buFont typeface="Arial"/>
              <a:buChar char="•"/>
            </a:pPr>
            <a:r>
              <a:rPr lang="en-US" sz="3199" dirty="0">
                <a:solidFill>
                  <a:srgbClr val="191919"/>
                </a:solidFill>
                <a:latin typeface="Cormorant Garamond Medium Bold"/>
              </a:rPr>
              <a:t>Demonstrates proficiency in civics by earning:  </a:t>
            </a:r>
          </a:p>
          <a:p>
            <a:pPr marL="1381755" lvl="2" indent="-460585">
              <a:lnSpc>
                <a:spcPts val="4479"/>
              </a:lnSpc>
              <a:buFont typeface="Arial"/>
              <a:buChar char="⚬"/>
            </a:pPr>
            <a:r>
              <a:rPr lang="en-US" sz="3199" dirty="0">
                <a:solidFill>
                  <a:srgbClr val="191919"/>
                </a:solidFill>
                <a:latin typeface="Cormorant Garamond Medium Bold"/>
              </a:rPr>
              <a:t>At least 3 credits in social studies; (any social studies core class or social studies elective)</a:t>
            </a:r>
          </a:p>
          <a:p>
            <a:pPr marL="1381755" lvl="2" indent="-460585">
              <a:lnSpc>
                <a:spcPts val="4479"/>
              </a:lnSpc>
              <a:buFont typeface="Arial"/>
              <a:buChar char="⚬"/>
            </a:pPr>
            <a:r>
              <a:rPr lang="en-US" sz="3199" dirty="0">
                <a:solidFill>
                  <a:srgbClr val="191919"/>
                </a:solidFill>
                <a:latin typeface="Cormorant Garamond Medium Bold"/>
              </a:rPr>
              <a:t>A score of at least 90% on the examination for civics required pursuant to NRS 389.009; and (taken no more than 2 times)</a:t>
            </a:r>
          </a:p>
          <a:p>
            <a:pPr marL="1381755" lvl="2" indent="-460585">
              <a:lnSpc>
                <a:spcPts val="4479"/>
              </a:lnSpc>
              <a:buFont typeface="Arial"/>
              <a:buChar char="⚬"/>
            </a:pPr>
            <a:r>
              <a:rPr lang="en-US" sz="3199" dirty="0">
                <a:solidFill>
                  <a:srgbClr val="191919"/>
                </a:solidFill>
                <a:latin typeface="Cormorant Garamond Medium Bold"/>
              </a:rPr>
              <a:t> A satisfactory score in citizenship (4 semesters in any social studies class with an average of 3.0 and above)</a:t>
            </a:r>
          </a:p>
          <a:p>
            <a:pPr marL="690877" lvl="1" indent="-345439" algn="l">
              <a:lnSpc>
                <a:spcPts val="4479"/>
              </a:lnSpc>
              <a:spcBef>
                <a:spcPct val="0"/>
              </a:spcBef>
              <a:buFont typeface="Arial"/>
              <a:buChar char="•"/>
            </a:pPr>
            <a:r>
              <a:rPr lang="en-US" sz="3199" dirty="0">
                <a:solidFill>
                  <a:srgbClr val="191919"/>
                </a:solidFill>
                <a:latin typeface="Cormorant Garamond Medium Bold"/>
              </a:rPr>
              <a:t>Completes a service learning project.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8183" y="621200"/>
            <a:ext cx="4130009" cy="2520579"/>
            <a:chOff x="0" y="0"/>
            <a:chExt cx="5506679" cy="336077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9" name="TextBox 9"/>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HIGH SCHOOL SEAL OF CIVICS</a:t>
              </a:r>
            </a:p>
          </p:txBody>
        </p:sp>
        <p:sp>
          <p:nvSpPr>
            <p:cNvPr id="10" name="TextBox 10"/>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graphicFrame>
        <p:nvGraphicFramePr>
          <p:cNvPr id="11" name="Table 11"/>
          <p:cNvGraphicFramePr>
            <a:graphicFrameLocks noGrp="1"/>
          </p:cNvGraphicFramePr>
          <p:nvPr/>
        </p:nvGraphicFramePr>
        <p:xfrm>
          <a:off x="4646374" y="493135"/>
          <a:ext cx="13401303" cy="9300731"/>
        </p:xfrm>
        <a:graphic>
          <a:graphicData uri="http://schemas.openxmlformats.org/drawingml/2006/table">
            <a:tbl>
              <a:tblPr/>
              <a:tblGrid>
                <a:gridCol w="2086964">
                  <a:extLst>
                    <a:ext uri="{9D8B030D-6E8A-4147-A177-3AD203B41FA5}">
                      <a16:colId xmlns:a16="http://schemas.microsoft.com/office/drawing/2014/main" val="20000"/>
                    </a:ext>
                  </a:extLst>
                </a:gridCol>
                <a:gridCol w="3687222">
                  <a:extLst>
                    <a:ext uri="{9D8B030D-6E8A-4147-A177-3AD203B41FA5}">
                      <a16:colId xmlns:a16="http://schemas.microsoft.com/office/drawing/2014/main" val="20001"/>
                    </a:ext>
                  </a:extLst>
                </a:gridCol>
                <a:gridCol w="3855670">
                  <a:extLst>
                    <a:ext uri="{9D8B030D-6E8A-4147-A177-3AD203B41FA5}">
                      <a16:colId xmlns:a16="http://schemas.microsoft.com/office/drawing/2014/main" val="20002"/>
                    </a:ext>
                  </a:extLst>
                </a:gridCol>
                <a:gridCol w="3771446">
                  <a:extLst>
                    <a:ext uri="{9D8B030D-6E8A-4147-A177-3AD203B41FA5}">
                      <a16:colId xmlns:a16="http://schemas.microsoft.com/office/drawing/2014/main" val="20003"/>
                    </a:ext>
                  </a:extLst>
                </a:gridCol>
              </a:tblGrid>
              <a:tr h="1127414">
                <a:tc gridSpan="4">
                  <a:txBody>
                    <a:bodyPr/>
                    <a:lstStyle/>
                    <a:p>
                      <a:pPr algn="ctr">
                        <a:lnSpc>
                          <a:spcPts val="2799"/>
                        </a:lnSpc>
                        <a:defRPr/>
                      </a:pPr>
                      <a:r>
                        <a:rPr lang="en-US" sz="1999">
                          <a:solidFill>
                            <a:srgbClr val="000000"/>
                          </a:solidFill>
                          <a:latin typeface="Cormorant Garamond Medium Bold"/>
                        </a:rPr>
                        <a:t>Citizenship should reflect the student's ability to demonstrate civic knowledge by fulfilling their civic and social responsibilities, through action to positively impact the well-being of the communities to which they belong.</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ctr">
                        <a:lnSpc>
                          <a:spcPts val="2799"/>
                        </a:lnSpc>
                        <a:defRPr/>
                      </a:pPr>
                      <a:r>
                        <a:rPr lang="en-US" sz="1999">
                          <a:solidFill>
                            <a:srgbClr val="000000"/>
                          </a:solidFill>
                          <a:latin typeface="Cormorant Garamond Medium Bold"/>
                        </a:rPr>
                        <a:t>Citizenship should reflect the student's ability to demonstrate civic knowledge by fulfilling their civic and social responsibilities, through action to positively impact the well-being of the communities to which they belong.</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ctr">
                        <a:lnSpc>
                          <a:spcPts val="2799"/>
                        </a:lnSpc>
                        <a:defRPr/>
                      </a:pPr>
                      <a:r>
                        <a:rPr lang="en-US" sz="1999">
                          <a:solidFill>
                            <a:srgbClr val="000000"/>
                          </a:solidFill>
                          <a:latin typeface="Cormorant Garamond Medium Bold"/>
                        </a:rPr>
                        <a:t>Citizenship should reflect the student's ability to demonstrate civic knowledge by fulfilling their civic and social responsibilities, through action to positively impact the well-being of the communities to which they belong.</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ctr">
                        <a:lnSpc>
                          <a:spcPts val="2799"/>
                        </a:lnSpc>
                        <a:defRPr/>
                      </a:pPr>
                      <a:r>
                        <a:rPr lang="en-US" sz="1999">
                          <a:solidFill>
                            <a:srgbClr val="000000"/>
                          </a:solidFill>
                          <a:latin typeface="Cormorant Garamond Medium Bold"/>
                        </a:rPr>
                        <a:t>Citizenship should reflect the student's ability to demonstrate civic knowledge by fulfilling their civic and social responsibilities, through action to positively impact the well-being of the communities to which they belong.</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3974">
                <a:tc>
                  <a:txBody>
                    <a:bodyPr/>
                    <a:lstStyle/>
                    <a:p>
                      <a:pPr algn="ctr">
                        <a:lnSpc>
                          <a:spcPts val="2799"/>
                        </a:lnSpc>
                        <a:defRPr/>
                      </a:pPr>
                      <a:r>
                        <a:rPr lang="en-US" sz="1999">
                          <a:solidFill>
                            <a:srgbClr val="000000"/>
                          </a:solidFill>
                          <a:latin typeface="Cormorant Garamond Medium Bold"/>
                        </a:rPr>
                        <a:t>Criteria Statements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Cormorant Garamond Medium"/>
                        </a:rPr>
                        <a:t>3</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Cormorant Garamond Medium"/>
                        </a:rPr>
                        <a:t>2</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Cormorant Garamond Medium"/>
                        </a:rPr>
                        <a:t>1</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5681">
                <a:tc>
                  <a:txBody>
                    <a:bodyPr/>
                    <a:lstStyle/>
                    <a:p>
                      <a:pPr algn="ctr">
                        <a:lnSpc>
                          <a:spcPts val="2799"/>
                        </a:lnSpc>
                        <a:defRPr/>
                      </a:pPr>
                      <a:r>
                        <a:rPr lang="en-US" sz="1999">
                          <a:solidFill>
                            <a:srgbClr val="000000"/>
                          </a:solidFill>
                          <a:latin typeface="Cormorant Garamond Medium Bold"/>
                        </a:rPr>
                        <a:t>Mindset</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Consistently </a:t>
                      </a:r>
                      <a:endParaRPr lang="en-US" sz="1100"/>
                    </a:p>
                    <a:p>
                      <a:pPr marL="259080" lvl="1" indent="-129540">
                        <a:lnSpc>
                          <a:spcPts val="1679"/>
                        </a:lnSpc>
                        <a:buFont typeface="Arial"/>
                        <a:buChar char="•"/>
                      </a:pPr>
                      <a:r>
                        <a:rPr lang="en-US" sz="1200">
                          <a:solidFill>
                            <a:srgbClr val="000000"/>
                          </a:solidFill>
                          <a:latin typeface="Cormorant Garamond Medium"/>
                        </a:rPr>
                        <a:t>takes initiative with learning and thinks independently. </a:t>
                      </a:r>
                    </a:p>
                    <a:p>
                      <a:pPr marL="259080" lvl="1" indent="-129540">
                        <a:lnSpc>
                          <a:spcPts val="1679"/>
                        </a:lnSpc>
                        <a:buFont typeface="Arial"/>
                        <a:buChar char="•"/>
                      </a:pPr>
                      <a:r>
                        <a:rPr lang="en-US" sz="1200">
                          <a:solidFill>
                            <a:srgbClr val="000000"/>
                          </a:solidFill>
                          <a:latin typeface="Cormorant Garamond Medium"/>
                        </a:rPr>
                        <a:t> perseveres, pushes self to be accountable, seeks/accepts feedback. </a:t>
                      </a:r>
                    </a:p>
                    <a:p>
                      <a:pPr marL="259080" lvl="1" indent="-129540">
                        <a:lnSpc>
                          <a:spcPts val="1679"/>
                        </a:lnSpc>
                        <a:buFont typeface="Arial"/>
                        <a:buChar char="•"/>
                      </a:pPr>
                      <a:r>
                        <a:rPr lang="en-US" sz="1200">
                          <a:solidFill>
                            <a:srgbClr val="000000"/>
                          </a:solidFill>
                          <a:latin typeface="Cormorant Garamond Medium"/>
                        </a:rPr>
                        <a:t>  contributes to a positive learning environment.</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Often </a:t>
                      </a:r>
                      <a:endParaRPr lang="en-US" sz="1100"/>
                    </a:p>
                    <a:p>
                      <a:pPr marL="259080" lvl="1" indent="-129540">
                        <a:lnSpc>
                          <a:spcPts val="1679"/>
                        </a:lnSpc>
                        <a:buFont typeface="Arial"/>
                        <a:buChar char="•"/>
                      </a:pPr>
                      <a:r>
                        <a:rPr lang="en-US" sz="1200">
                          <a:solidFill>
                            <a:srgbClr val="000000"/>
                          </a:solidFill>
                          <a:latin typeface="Cormorant Garamond Medium"/>
                        </a:rPr>
                        <a:t>takes initiative with learning and thinks independently. </a:t>
                      </a:r>
                    </a:p>
                    <a:p>
                      <a:pPr marL="259080" lvl="1" indent="-129540">
                        <a:lnSpc>
                          <a:spcPts val="1679"/>
                        </a:lnSpc>
                        <a:buFont typeface="Arial"/>
                        <a:buChar char="•"/>
                      </a:pPr>
                      <a:r>
                        <a:rPr lang="en-US" sz="1200">
                          <a:solidFill>
                            <a:srgbClr val="000000"/>
                          </a:solidFill>
                          <a:latin typeface="Cormorant Garamond Medium"/>
                        </a:rPr>
                        <a:t>perseveres, pushes self to be accountable and seeks/accepts feedback. </a:t>
                      </a:r>
                    </a:p>
                    <a:p>
                      <a:pPr marL="259080" lvl="1" indent="-129540">
                        <a:lnSpc>
                          <a:spcPts val="1679"/>
                        </a:lnSpc>
                        <a:buFont typeface="Arial"/>
                        <a:buChar char="•"/>
                      </a:pPr>
                      <a:r>
                        <a:rPr lang="en-US" sz="1200">
                          <a:solidFill>
                            <a:srgbClr val="000000"/>
                          </a:solidFill>
                          <a:latin typeface="Cormorant Garamond Medium"/>
                        </a:rPr>
                        <a:t>contributes to a positive learning environment.</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Rarely </a:t>
                      </a:r>
                      <a:endParaRPr lang="en-US" sz="1100"/>
                    </a:p>
                    <a:p>
                      <a:pPr marL="259080" lvl="1" indent="-129540">
                        <a:lnSpc>
                          <a:spcPts val="1679"/>
                        </a:lnSpc>
                        <a:buFont typeface="Arial"/>
                        <a:buChar char="•"/>
                      </a:pPr>
                      <a:r>
                        <a:rPr lang="en-US" sz="1200">
                          <a:solidFill>
                            <a:srgbClr val="000000"/>
                          </a:solidFill>
                          <a:latin typeface="Cormorant Garamond Medium"/>
                        </a:rPr>
                        <a:t>takes initiative for learning. </a:t>
                      </a:r>
                    </a:p>
                    <a:p>
                      <a:pPr marL="259080" lvl="1" indent="-129540">
                        <a:lnSpc>
                          <a:spcPts val="1679"/>
                        </a:lnSpc>
                        <a:buFont typeface="Arial"/>
                        <a:buChar char="•"/>
                      </a:pPr>
                      <a:r>
                        <a:rPr lang="en-US" sz="1200">
                          <a:solidFill>
                            <a:srgbClr val="000000"/>
                          </a:solidFill>
                          <a:latin typeface="Cormorant Garamond Medium"/>
                        </a:rPr>
                        <a:t>pushes self to finish task or be accountable. </a:t>
                      </a:r>
                    </a:p>
                    <a:p>
                      <a:pPr marL="259080" lvl="1" indent="-129540">
                        <a:lnSpc>
                          <a:spcPts val="1679"/>
                        </a:lnSpc>
                        <a:buFont typeface="Arial"/>
                        <a:buChar char="•"/>
                      </a:pPr>
                      <a:r>
                        <a:rPr lang="en-US" sz="1200">
                          <a:solidFill>
                            <a:srgbClr val="000000"/>
                          </a:solidFill>
                          <a:latin typeface="Cormorant Garamond Medium"/>
                        </a:rPr>
                        <a:t>seeks/accepts feedback for improvement. </a:t>
                      </a:r>
                    </a:p>
                    <a:p>
                      <a:pPr marL="259080" lvl="1" indent="-129540">
                        <a:lnSpc>
                          <a:spcPts val="1679"/>
                        </a:lnSpc>
                        <a:buFont typeface="Arial"/>
                        <a:buChar char="•"/>
                      </a:pPr>
                      <a:r>
                        <a:rPr lang="en-US" sz="1200">
                          <a:solidFill>
                            <a:srgbClr val="000000"/>
                          </a:solidFill>
                          <a:latin typeface="Cormorant Garamond Medium"/>
                        </a:rPr>
                        <a:t>makes the learning environment positive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5681">
                <a:tc>
                  <a:txBody>
                    <a:bodyPr/>
                    <a:lstStyle/>
                    <a:p>
                      <a:pPr algn="ctr">
                        <a:lnSpc>
                          <a:spcPts val="2799"/>
                        </a:lnSpc>
                        <a:defRPr/>
                      </a:pPr>
                      <a:r>
                        <a:rPr lang="en-US" sz="1999">
                          <a:solidFill>
                            <a:srgbClr val="000000"/>
                          </a:solidFill>
                          <a:latin typeface="Cormorant Garamond Medium Bold"/>
                        </a:rPr>
                        <a:t>Active</a:t>
                      </a:r>
                      <a:endParaRPr lang="en-US" sz="1100"/>
                    </a:p>
                    <a:p>
                      <a:pPr algn="ctr">
                        <a:lnSpc>
                          <a:spcPts val="2799"/>
                        </a:lnSpc>
                      </a:pPr>
                      <a:r>
                        <a:rPr lang="en-US" sz="1999">
                          <a:solidFill>
                            <a:srgbClr val="000000"/>
                          </a:solidFill>
                          <a:latin typeface="Cormorant Garamond Medium Bold"/>
                        </a:rPr>
                        <a:t>  Learning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Consistently </a:t>
                      </a:r>
                      <a:endParaRPr lang="en-US" sz="1100"/>
                    </a:p>
                    <a:p>
                      <a:pPr marL="259080" lvl="1" indent="-129540">
                        <a:lnSpc>
                          <a:spcPts val="1679"/>
                        </a:lnSpc>
                        <a:buFont typeface="Arial"/>
                        <a:buChar char="•"/>
                      </a:pPr>
                      <a:r>
                        <a:rPr lang="en-US" sz="1200">
                          <a:solidFill>
                            <a:srgbClr val="000000"/>
                          </a:solidFill>
                          <a:latin typeface="Cormorant Garamond Medium"/>
                        </a:rPr>
                        <a:t>listens actively to others and contributes to discussion when appropriate. </a:t>
                      </a:r>
                    </a:p>
                    <a:p>
                      <a:pPr marL="259080" lvl="1" indent="-129540">
                        <a:lnSpc>
                          <a:spcPts val="1679"/>
                        </a:lnSpc>
                        <a:buFont typeface="Arial"/>
                        <a:buChar char="•"/>
                      </a:pPr>
                      <a:r>
                        <a:rPr lang="en-US" sz="1200">
                          <a:solidFill>
                            <a:srgbClr val="000000"/>
                          </a:solidFill>
                          <a:latin typeface="Cormorant Garamond Medium"/>
                        </a:rPr>
                        <a:t>uses class time wisely and often</a:t>
                      </a:r>
                    </a:p>
                    <a:p>
                      <a:pPr marL="259080" lvl="1" indent="-129540" algn="l">
                        <a:lnSpc>
                          <a:spcPts val="1679"/>
                        </a:lnSpc>
                        <a:buFont typeface="Arial"/>
                        <a:buChar char="•"/>
                      </a:pPr>
                      <a:r>
                        <a:rPr lang="en-US" sz="1200">
                          <a:solidFill>
                            <a:srgbClr val="000000"/>
                          </a:solidFill>
                          <a:latin typeface="Cormorant Garamond Medium"/>
                        </a:rPr>
                        <a:t>takes a leadership role in group activities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r>
                        <a:rPr lang="en-US" sz="1399">
                          <a:solidFill>
                            <a:srgbClr val="000000"/>
                          </a:solidFill>
                          <a:latin typeface="Cormorant Garamond Medium"/>
                        </a:rPr>
                        <a:t>Often  </a:t>
                      </a:r>
                      <a:endParaRPr lang="en-US" sz="1100"/>
                    </a:p>
                    <a:p>
                      <a:pPr marL="302259" lvl="1" indent="-151129">
                        <a:lnSpc>
                          <a:spcPts val="1959"/>
                        </a:lnSpc>
                        <a:buFont typeface="Arial"/>
                        <a:buChar char="•"/>
                      </a:pPr>
                      <a:r>
                        <a:rPr lang="en-US" sz="1399">
                          <a:solidFill>
                            <a:srgbClr val="000000"/>
                          </a:solidFill>
                          <a:latin typeface="Cormorant Garamond Medium"/>
                        </a:rPr>
                        <a:t>  listens actively to others and contributes to discussion when appropriate. </a:t>
                      </a:r>
                    </a:p>
                    <a:p>
                      <a:pPr marL="302259" lvl="1" indent="-151129">
                        <a:lnSpc>
                          <a:spcPts val="1959"/>
                        </a:lnSpc>
                        <a:buFont typeface="Arial"/>
                        <a:buChar char="•"/>
                      </a:pPr>
                      <a:r>
                        <a:rPr lang="en-US" sz="1399">
                          <a:solidFill>
                            <a:srgbClr val="000000"/>
                          </a:solidFill>
                          <a:latin typeface="Cormorant Garamond Medium"/>
                        </a:rPr>
                        <a:t>uses class time wisely and sometimes takes a leadership role in group activities.</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1679"/>
                        </a:lnSpc>
                        <a:defRPr/>
                      </a:pPr>
                      <a:r>
                        <a:rPr lang="en-US" sz="1200">
                          <a:solidFill>
                            <a:srgbClr val="000000"/>
                          </a:solidFill>
                          <a:latin typeface="Cormorant Garamond Medium"/>
                        </a:rPr>
                        <a:t>Frequently </a:t>
                      </a:r>
                      <a:endParaRPr lang="en-US" sz="1100"/>
                    </a:p>
                    <a:p>
                      <a:pPr marL="259080" lvl="1" indent="-129540">
                        <a:lnSpc>
                          <a:spcPts val="1679"/>
                        </a:lnSpc>
                        <a:buFont typeface="Arial"/>
                        <a:buChar char="•"/>
                      </a:pPr>
                      <a:r>
                        <a:rPr lang="en-US" sz="1200">
                          <a:solidFill>
                            <a:srgbClr val="000000"/>
                          </a:solidFill>
                          <a:latin typeface="Cormorant Garamond Medium"/>
                        </a:rPr>
                        <a:t>demonstrates minimal effort and/or occasionally chooses not to engage or participate in class activities. </a:t>
                      </a:r>
                    </a:p>
                    <a:p>
                      <a:pPr marL="259080" lvl="1" indent="-129540" algn="l">
                        <a:lnSpc>
                          <a:spcPts val="1679"/>
                        </a:lnSpc>
                        <a:buFont typeface="Arial"/>
                        <a:buChar char="•"/>
                      </a:pPr>
                      <a:r>
                        <a:rPr lang="en-US" sz="1200">
                          <a:solidFill>
                            <a:srgbClr val="000000"/>
                          </a:solidFill>
                          <a:latin typeface="Cormorant Garamond Medium"/>
                        </a:rPr>
                        <a:t>misuses class time and rarely takes leadership role in group activities.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75681">
                <a:tc>
                  <a:txBody>
                    <a:bodyPr/>
                    <a:lstStyle/>
                    <a:p>
                      <a:pPr algn="ctr">
                        <a:lnSpc>
                          <a:spcPts val="2799"/>
                        </a:lnSpc>
                        <a:defRPr/>
                      </a:pPr>
                      <a:r>
                        <a:rPr lang="en-US" sz="1999">
                          <a:solidFill>
                            <a:srgbClr val="000000"/>
                          </a:solidFill>
                          <a:latin typeface="Cormorant Garamond Medium Bold"/>
                        </a:rPr>
                        <a:t>Personal</a:t>
                      </a:r>
                      <a:endParaRPr lang="en-US" sz="1100"/>
                    </a:p>
                    <a:p>
                      <a:pPr algn="ctr">
                        <a:lnSpc>
                          <a:spcPts val="2799"/>
                        </a:lnSpc>
                      </a:pPr>
                      <a:r>
                        <a:rPr lang="en-US" sz="1999">
                          <a:solidFill>
                            <a:srgbClr val="000000"/>
                          </a:solidFill>
                          <a:latin typeface="Cormorant Garamond Medium Bold"/>
                        </a:rPr>
                        <a:t>  Responsibility</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Consistently </a:t>
                      </a:r>
                      <a:endParaRPr lang="en-US" sz="1100"/>
                    </a:p>
                    <a:p>
                      <a:pPr marL="259080" lvl="1" indent="-129540">
                        <a:lnSpc>
                          <a:spcPts val="1679"/>
                        </a:lnSpc>
                        <a:buFont typeface="Arial"/>
                        <a:buChar char="•"/>
                      </a:pPr>
                      <a:r>
                        <a:rPr lang="en-US" sz="1200">
                          <a:solidFill>
                            <a:srgbClr val="000000"/>
                          </a:solidFill>
                          <a:latin typeface="Cormorant Garamond Medium"/>
                        </a:rPr>
                        <a:t>  attends class on time. </a:t>
                      </a:r>
                    </a:p>
                    <a:p>
                      <a:pPr marL="259080" lvl="1" indent="-129540">
                        <a:lnSpc>
                          <a:spcPts val="1679"/>
                        </a:lnSpc>
                        <a:buFont typeface="Arial"/>
                        <a:buChar char="•"/>
                      </a:pPr>
                      <a:r>
                        <a:rPr lang="en-US" sz="1200">
                          <a:solidFill>
                            <a:srgbClr val="000000"/>
                          </a:solidFill>
                          <a:latin typeface="Cormorant Garamond Medium"/>
                        </a:rPr>
                        <a:t>prepared with required materials and completed assignments to work from the beginning to end of class.</a:t>
                      </a:r>
                    </a:p>
                    <a:p>
                      <a:pPr marL="259080" lvl="1" indent="-129540">
                        <a:lnSpc>
                          <a:spcPts val="1679"/>
                        </a:lnSpc>
                        <a:buFont typeface="Arial"/>
                        <a:buChar char="•"/>
                      </a:pPr>
                      <a:r>
                        <a:rPr lang="en-US" sz="1200">
                          <a:solidFill>
                            <a:srgbClr val="000000"/>
                          </a:solidFill>
                          <a:latin typeface="Cormorant Garamond Medium"/>
                        </a:rPr>
                        <a:t>is well organized.</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Often </a:t>
                      </a:r>
                      <a:endParaRPr lang="en-US" sz="1100"/>
                    </a:p>
                    <a:p>
                      <a:pPr marL="259080" lvl="1" indent="-129540">
                        <a:lnSpc>
                          <a:spcPts val="1679"/>
                        </a:lnSpc>
                        <a:buFont typeface="Arial"/>
                        <a:buChar char="•"/>
                      </a:pPr>
                      <a:r>
                        <a:rPr lang="en-US" sz="1200">
                          <a:solidFill>
                            <a:srgbClr val="000000"/>
                          </a:solidFill>
                          <a:latin typeface="Cormorant Garamond Medium"/>
                        </a:rPr>
                        <a:t>in attendance and on time for class with required materials and completed assignments. </a:t>
                      </a:r>
                    </a:p>
                    <a:p>
                      <a:pPr marL="259080" lvl="1" indent="-129540">
                        <a:lnSpc>
                          <a:spcPts val="1679"/>
                        </a:lnSpc>
                        <a:buFont typeface="Arial"/>
                        <a:buChar char="•"/>
                      </a:pPr>
                      <a:r>
                        <a:rPr lang="en-US" sz="1200">
                          <a:solidFill>
                            <a:srgbClr val="000000"/>
                          </a:solidFill>
                          <a:latin typeface="Cormorant Garamond Medium"/>
                        </a:rPr>
                        <a:t>works from the beginning to end of class</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Frequently </a:t>
                      </a:r>
                      <a:endParaRPr lang="en-US" sz="1100"/>
                    </a:p>
                    <a:p>
                      <a:pPr marL="259080" lvl="1" indent="-129540">
                        <a:lnSpc>
                          <a:spcPts val="1679"/>
                        </a:lnSpc>
                        <a:buFont typeface="Arial"/>
                        <a:buChar char="•"/>
                      </a:pPr>
                      <a:r>
                        <a:rPr lang="en-US" sz="1200">
                          <a:solidFill>
                            <a:srgbClr val="000000"/>
                          </a:solidFill>
                          <a:latin typeface="Cormorant Garamond Medium"/>
                        </a:rPr>
                        <a:t>absent or late to class (unexcused). </a:t>
                      </a:r>
                    </a:p>
                    <a:p>
                      <a:pPr marL="259080" lvl="1" indent="-129540">
                        <a:lnSpc>
                          <a:spcPts val="1679"/>
                        </a:lnSpc>
                        <a:buFont typeface="Arial"/>
                        <a:buChar char="•"/>
                      </a:pPr>
                      <a:r>
                        <a:rPr lang="en-US" sz="1200">
                          <a:solidFill>
                            <a:srgbClr val="000000"/>
                          </a:solidFill>
                          <a:latin typeface="Cormorant Garamond Medium"/>
                        </a:rPr>
                        <a:t>unprepared or without materials and completed assignments. </a:t>
                      </a:r>
                    </a:p>
                    <a:p>
                      <a:pPr marL="259080" lvl="1" indent="-129540">
                        <a:lnSpc>
                          <a:spcPts val="1679"/>
                        </a:lnSpc>
                        <a:buFont typeface="Arial"/>
                        <a:buChar char="•"/>
                      </a:pPr>
                      <a:r>
                        <a:rPr lang="en-US" sz="1200">
                          <a:solidFill>
                            <a:srgbClr val="000000"/>
                          </a:solidFill>
                          <a:latin typeface="Cormorant Garamond Medium"/>
                        </a:rPr>
                        <a:t>needs to be reminded to stay on-task.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22300">
                <a:tc>
                  <a:txBody>
                    <a:bodyPr/>
                    <a:lstStyle/>
                    <a:p>
                      <a:pPr algn="ctr">
                        <a:lnSpc>
                          <a:spcPts val="2799"/>
                        </a:lnSpc>
                        <a:defRPr/>
                      </a:pPr>
                      <a:r>
                        <a:rPr lang="en-US" sz="1999">
                          <a:solidFill>
                            <a:srgbClr val="000000"/>
                          </a:solidFill>
                          <a:latin typeface="Cormorant Garamond Medium Bold"/>
                        </a:rPr>
                        <a:t>Social</a:t>
                      </a:r>
                      <a:endParaRPr lang="en-US" sz="1100"/>
                    </a:p>
                    <a:p>
                      <a:pPr algn="ctr">
                        <a:lnSpc>
                          <a:spcPts val="2799"/>
                        </a:lnSpc>
                      </a:pPr>
                      <a:r>
                        <a:rPr lang="en-US" sz="1999">
                          <a:solidFill>
                            <a:srgbClr val="000000"/>
                          </a:solidFill>
                          <a:latin typeface="Cormorant Garamond Medium Bold"/>
                        </a:rPr>
                        <a:t>  Responsibility</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Consistently </a:t>
                      </a:r>
                      <a:endParaRPr lang="en-US" sz="1100"/>
                    </a:p>
                    <a:p>
                      <a:pPr marL="259080" lvl="1" indent="-129540">
                        <a:lnSpc>
                          <a:spcPts val="1679"/>
                        </a:lnSpc>
                        <a:buFont typeface="Arial"/>
                        <a:buChar char="•"/>
                      </a:pPr>
                      <a:r>
                        <a:rPr lang="en-US" sz="1200">
                          <a:solidFill>
                            <a:srgbClr val="000000"/>
                          </a:solidFill>
                          <a:latin typeface="Cormorant Garamond Medium"/>
                        </a:rPr>
                        <a:t>mindful of school rules. </a:t>
                      </a:r>
                    </a:p>
                    <a:p>
                      <a:pPr marL="259080" lvl="1" indent="-129540">
                        <a:lnSpc>
                          <a:spcPts val="1679"/>
                        </a:lnSpc>
                        <a:buFont typeface="Arial"/>
                        <a:buChar char="•"/>
                      </a:pPr>
                      <a:r>
                        <a:rPr lang="en-US" sz="1200">
                          <a:solidFill>
                            <a:srgbClr val="000000"/>
                          </a:solidFill>
                          <a:latin typeface="Cormorant Garamond Medium"/>
                        </a:rPr>
                        <a:t>respectful and cooperative with staff and classmates. </a:t>
                      </a:r>
                    </a:p>
                    <a:p>
                      <a:pPr marL="259080" lvl="1" indent="-129540">
                        <a:lnSpc>
                          <a:spcPts val="1679"/>
                        </a:lnSpc>
                        <a:buFont typeface="Arial"/>
                        <a:buChar char="•"/>
                      </a:pPr>
                      <a:r>
                        <a:rPr lang="en-US" sz="1200">
                          <a:solidFill>
                            <a:srgbClr val="000000"/>
                          </a:solidFill>
                          <a:latin typeface="Cormorant Garamond Medium"/>
                        </a:rPr>
                        <a:t>treats school and equipment with care. </a:t>
                      </a:r>
                    </a:p>
                    <a:p>
                      <a:pPr marL="259080" lvl="1" indent="-129540">
                        <a:lnSpc>
                          <a:spcPts val="1679"/>
                        </a:lnSpc>
                        <a:buFont typeface="Arial"/>
                        <a:buChar char="•"/>
                      </a:pPr>
                      <a:r>
                        <a:rPr lang="en-US" sz="1200">
                          <a:solidFill>
                            <a:srgbClr val="000000"/>
                          </a:solidFill>
                          <a:latin typeface="Cormorant Garamond Medium"/>
                        </a:rPr>
                        <a:t>demonstrates integrity/honesty in learning. </a:t>
                      </a:r>
                    </a:p>
                    <a:p>
                      <a:pPr marL="259080" lvl="1" indent="-129540">
                        <a:lnSpc>
                          <a:spcPts val="1679"/>
                        </a:lnSpc>
                        <a:buFont typeface="Arial"/>
                        <a:buChar char="•"/>
                      </a:pPr>
                      <a:r>
                        <a:rPr lang="en-US" sz="1200">
                          <a:solidFill>
                            <a:srgbClr val="000000"/>
                          </a:solidFill>
                          <a:latin typeface="Cormorant Garamond Medium"/>
                        </a:rPr>
                        <a:t>a positive, caring, helpful citizen in class.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Often </a:t>
                      </a:r>
                      <a:endParaRPr lang="en-US" sz="1100"/>
                    </a:p>
                    <a:p>
                      <a:pPr marL="259080" lvl="1" indent="-129540">
                        <a:lnSpc>
                          <a:spcPts val="1679"/>
                        </a:lnSpc>
                        <a:buFont typeface="Arial"/>
                        <a:buChar char="•"/>
                      </a:pPr>
                      <a:r>
                        <a:rPr lang="en-US" sz="1200">
                          <a:solidFill>
                            <a:srgbClr val="000000"/>
                          </a:solidFill>
                          <a:latin typeface="Cormorant Garamond Medium"/>
                        </a:rPr>
                        <a:t>mindful of school rules. </a:t>
                      </a:r>
                    </a:p>
                    <a:p>
                      <a:pPr marL="259080" lvl="1" indent="-129540">
                        <a:lnSpc>
                          <a:spcPts val="1679"/>
                        </a:lnSpc>
                        <a:buFont typeface="Arial"/>
                        <a:buChar char="•"/>
                      </a:pPr>
                      <a:r>
                        <a:rPr lang="en-US" sz="1200">
                          <a:solidFill>
                            <a:srgbClr val="000000"/>
                          </a:solidFill>
                          <a:latin typeface="Cormorant Garamond Medium"/>
                        </a:rPr>
                        <a:t>respectful and cooperative with staff and classmates. </a:t>
                      </a:r>
                    </a:p>
                    <a:p>
                      <a:pPr marL="259080" lvl="1" indent="-129540">
                        <a:lnSpc>
                          <a:spcPts val="1679"/>
                        </a:lnSpc>
                        <a:buFont typeface="Arial"/>
                        <a:buChar char="•"/>
                      </a:pPr>
                      <a:r>
                        <a:rPr lang="en-US" sz="1200">
                          <a:solidFill>
                            <a:srgbClr val="000000"/>
                          </a:solidFill>
                          <a:latin typeface="Cormorant Garamond Medium"/>
                        </a:rPr>
                        <a:t>treats school and equipment with care. </a:t>
                      </a:r>
                    </a:p>
                    <a:p>
                      <a:pPr marL="259080" lvl="1" indent="-129540">
                        <a:lnSpc>
                          <a:spcPts val="1679"/>
                        </a:lnSpc>
                        <a:buFont typeface="Arial"/>
                        <a:buChar char="•"/>
                      </a:pPr>
                      <a:r>
                        <a:rPr lang="en-US" sz="1200">
                          <a:solidFill>
                            <a:srgbClr val="000000"/>
                          </a:solidFill>
                          <a:latin typeface="Cormorant Garamond Medium"/>
                        </a:rPr>
                        <a:t>demonstrates integrity/honesty in learning. </a:t>
                      </a:r>
                    </a:p>
                    <a:p>
                      <a:pPr marL="259080" lvl="1" indent="-129540">
                        <a:lnSpc>
                          <a:spcPts val="1679"/>
                        </a:lnSpc>
                        <a:buFont typeface="Arial"/>
                        <a:buChar char="•"/>
                      </a:pPr>
                      <a:r>
                        <a:rPr lang="en-US" sz="1200">
                          <a:solidFill>
                            <a:srgbClr val="000000"/>
                          </a:solidFill>
                          <a:latin typeface="Cormorant Garamond Medium"/>
                        </a:rPr>
                        <a:t>a positive, caring, helpful citizen in class</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Cormorant Garamond Medium"/>
                        </a:rPr>
                        <a:t>Frequently </a:t>
                      </a:r>
                      <a:endParaRPr lang="en-US" sz="1100"/>
                    </a:p>
                    <a:p>
                      <a:pPr marL="259080" lvl="1" indent="-129540">
                        <a:lnSpc>
                          <a:spcPts val="1679"/>
                        </a:lnSpc>
                        <a:buFont typeface="Arial"/>
                        <a:buChar char="•"/>
                      </a:pPr>
                      <a:r>
                        <a:rPr lang="en-US" sz="1200">
                          <a:solidFill>
                            <a:srgbClr val="000000"/>
                          </a:solidFill>
                          <a:latin typeface="Cormorant Garamond Medium"/>
                        </a:rPr>
                        <a:t>disregards class/school rules. </a:t>
                      </a:r>
                    </a:p>
                    <a:p>
                      <a:pPr marL="259080" lvl="1" indent="-129540">
                        <a:lnSpc>
                          <a:spcPts val="1679"/>
                        </a:lnSpc>
                        <a:buFont typeface="Arial"/>
                        <a:buChar char="•"/>
                      </a:pPr>
                      <a:r>
                        <a:rPr lang="en-US" sz="1200">
                          <a:solidFill>
                            <a:srgbClr val="000000"/>
                          </a:solidFill>
                          <a:latin typeface="Cormorant Garamond Medium"/>
                        </a:rPr>
                        <a:t>disrespectful and/or uncooperative with others </a:t>
                      </a:r>
                    </a:p>
                    <a:p>
                      <a:pPr marL="259080" lvl="1" indent="-129540">
                        <a:lnSpc>
                          <a:spcPts val="1679"/>
                        </a:lnSpc>
                        <a:buFont typeface="Arial"/>
                        <a:buChar char="•"/>
                      </a:pPr>
                      <a:r>
                        <a:rPr lang="en-US" sz="1200">
                          <a:solidFill>
                            <a:srgbClr val="000000"/>
                          </a:solidFill>
                          <a:latin typeface="Cormorant Garamond Medium"/>
                        </a:rPr>
                        <a:t>mistreats school equipment or supplies. </a:t>
                      </a:r>
                    </a:p>
                    <a:p>
                      <a:pPr marL="259080" lvl="1" indent="-129540">
                        <a:lnSpc>
                          <a:spcPts val="1679"/>
                        </a:lnSpc>
                        <a:buFont typeface="Arial"/>
                        <a:buChar char="•"/>
                      </a:pPr>
                      <a:r>
                        <a:rPr lang="en-US" sz="1200">
                          <a:solidFill>
                            <a:srgbClr val="000000"/>
                          </a:solidFill>
                          <a:latin typeface="Cormorant Garamond Medium"/>
                        </a:rPr>
                        <a:t>has copied or been dishonest with work submitted. </a:t>
                      </a:r>
                    </a:p>
                    <a:p>
                      <a:pPr marL="259080" lvl="1" indent="-129540">
                        <a:lnSpc>
                          <a:spcPts val="1679"/>
                        </a:lnSpc>
                        <a:buFont typeface="Arial"/>
                        <a:buChar char="•"/>
                      </a:pPr>
                      <a:r>
                        <a:rPr lang="en-US" sz="1200">
                          <a:solidFill>
                            <a:srgbClr val="000000"/>
                          </a:solidFill>
                          <a:latin typeface="Cormorant Garamond Medium"/>
                        </a:rPr>
                        <a:t>a negative citizen in class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2"/>
          <p:cNvSpPr txBox="1"/>
          <p:nvPr/>
        </p:nvSpPr>
        <p:spPr>
          <a:xfrm>
            <a:off x="0" y="3891610"/>
            <a:ext cx="4646374" cy="1543049"/>
          </a:xfrm>
          <a:prstGeom prst="rect">
            <a:avLst/>
          </a:prstGeom>
        </p:spPr>
        <p:txBody>
          <a:bodyPr lIns="0" tIns="0" rIns="0" bIns="0" rtlCol="0" anchor="t">
            <a:spAutoFit/>
          </a:bodyPr>
          <a:lstStyle/>
          <a:p>
            <a:pPr algn="ctr">
              <a:lnSpc>
                <a:spcPts val="5999"/>
              </a:lnSpc>
              <a:spcBef>
                <a:spcPct val="0"/>
              </a:spcBef>
            </a:pPr>
            <a:r>
              <a:rPr lang="en-US" sz="5999">
                <a:solidFill>
                  <a:srgbClr val="000000"/>
                </a:solidFill>
                <a:latin typeface="Trochut"/>
              </a:rPr>
              <a:t>Citizenship Rubric</a:t>
            </a:r>
          </a:p>
        </p:txBody>
      </p:sp>
      <p:sp>
        <p:nvSpPr>
          <p:cNvPr id="13" name="TextBox 13"/>
          <p:cNvSpPr txBox="1"/>
          <p:nvPr/>
        </p:nvSpPr>
        <p:spPr>
          <a:xfrm>
            <a:off x="535611" y="6900848"/>
            <a:ext cx="3575151" cy="1769745"/>
          </a:xfrm>
          <a:prstGeom prst="rect">
            <a:avLst/>
          </a:prstGeom>
        </p:spPr>
        <p:txBody>
          <a:bodyPr lIns="0" tIns="0" rIns="0" bIns="0" rtlCol="0" anchor="t">
            <a:spAutoFit/>
          </a:bodyPr>
          <a:lstStyle/>
          <a:p>
            <a:pPr algn="ctr">
              <a:lnSpc>
                <a:spcPts val="3600"/>
              </a:lnSpc>
            </a:pPr>
            <a:r>
              <a:rPr lang="en-US" sz="3600">
                <a:solidFill>
                  <a:srgbClr val="000000"/>
                </a:solidFill>
                <a:latin typeface="Cormorant Garamond Medium"/>
              </a:rPr>
              <a:t>Students must earn a satisfactory score on this rubric </a:t>
            </a:r>
          </a:p>
          <a:p>
            <a:pPr algn="ctr">
              <a:lnSpc>
                <a:spcPts val="3000"/>
              </a:lnSpc>
              <a:spcBef>
                <a:spcPct val="0"/>
              </a:spcBef>
            </a:pPr>
            <a:r>
              <a:rPr lang="en-US" sz="3000">
                <a:solidFill>
                  <a:srgbClr val="000000"/>
                </a:solidFill>
                <a:latin typeface="Cormorant Garamond Medium"/>
              </a:rPr>
              <a:t>*</a:t>
            </a:r>
            <a:r>
              <a:rPr lang="en-US" sz="3000">
                <a:solidFill>
                  <a:srgbClr val="000000"/>
                </a:solidFill>
                <a:latin typeface="Cormorant Garamond Medium Italics"/>
              </a:rPr>
              <a:t>an average of a 2 overall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071" y="621200"/>
            <a:ext cx="4130009" cy="2520579"/>
            <a:chOff x="0" y="0"/>
            <a:chExt cx="5506679" cy="336077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9" name="TextBox 9"/>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HIGH SCHOOL SEAL OF CIVICS</a:t>
              </a:r>
            </a:p>
          </p:txBody>
        </p:sp>
        <p:sp>
          <p:nvSpPr>
            <p:cNvPr id="10" name="TextBox 10"/>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grpSp>
        <p:nvGrpSpPr>
          <p:cNvPr id="11" name="Group 11"/>
          <p:cNvGrpSpPr/>
          <p:nvPr/>
        </p:nvGrpSpPr>
        <p:grpSpPr>
          <a:xfrm>
            <a:off x="686935" y="7715250"/>
            <a:ext cx="3086100" cy="1979022"/>
            <a:chOff x="0" y="0"/>
            <a:chExt cx="812800" cy="521224"/>
          </a:xfrm>
        </p:grpSpPr>
        <p:sp>
          <p:nvSpPr>
            <p:cNvPr id="12" name="Freeform 12"/>
            <p:cNvSpPr/>
            <p:nvPr/>
          </p:nvSpPr>
          <p:spPr>
            <a:xfrm>
              <a:off x="0" y="0"/>
              <a:ext cx="812800" cy="521224"/>
            </a:xfrm>
            <a:custGeom>
              <a:avLst/>
              <a:gdLst/>
              <a:ahLst/>
              <a:cxnLst/>
              <a:rect l="l" t="t" r="r" b="b"/>
              <a:pathLst>
                <a:path w="812800" h="521224">
                  <a:moveTo>
                    <a:pt x="127941" y="0"/>
                  </a:moveTo>
                  <a:lnTo>
                    <a:pt x="684859" y="0"/>
                  </a:lnTo>
                  <a:cubicBezTo>
                    <a:pt x="718791" y="0"/>
                    <a:pt x="751333" y="13479"/>
                    <a:pt x="775327" y="37473"/>
                  </a:cubicBezTo>
                  <a:cubicBezTo>
                    <a:pt x="799321" y="61467"/>
                    <a:pt x="812800" y="94009"/>
                    <a:pt x="812800" y="127941"/>
                  </a:cubicBezTo>
                  <a:lnTo>
                    <a:pt x="812800" y="393283"/>
                  </a:lnTo>
                  <a:cubicBezTo>
                    <a:pt x="812800" y="427215"/>
                    <a:pt x="799321" y="459757"/>
                    <a:pt x="775327" y="483751"/>
                  </a:cubicBezTo>
                  <a:cubicBezTo>
                    <a:pt x="751333" y="507745"/>
                    <a:pt x="718791" y="521224"/>
                    <a:pt x="684859" y="521224"/>
                  </a:cubicBezTo>
                  <a:lnTo>
                    <a:pt x="127941" y="521224"/>
                  </a:lnTo>
                  <a:cubicBezTo>
                    <a:pt x="94009" y="521224"/>
                    <a:pt x="61467" y="507745"/>
                    <a:pt x="37473" y="483751"/>
                  </a:cubicBezTo>
                  <a:cubicBezTo>
                    <a:pt x="13479" y="459757"/>
                    <a:pt x="0" y="427215"/>
                    <a:pt x="0" y="393283"/>
                  </a:cubicBezTo>
                  <a:lnTo>
                    <a:pt x="0" y="127941"/>
                  </a:lnTo>
                  <a:cubicBezTo>
                    <a:pt x="0" y="94009"/>
                    <a:pt x="13479" y="61467"/>
                    <a:pt x="37473" y="37473"/>
                  </a:cubicBezTo>
                  <a:cubicBezTo>
                    <a:pt x="61467" y="13479"/>
                    <a:pt x="94009" y="0"/>
                    <a:pt x="127941" y="0"/>
                  </a:cubicBezTo>
                  <a:close/>
                </a:path>
              </a:pathLst>
            </a:custGeom>
            <a:solidFill>
              <a:srgbClr val="FFFFFF"/>
            </a:solidFill>
            <a:ln w="19050">
              <a:solidFill>
                <a:srgbClr val="3D3C60"/>
              </a:solidFill>
            </a:ln>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7"/>
                </a:lnSpc>
              </a:pPr>
              <a:endParaRPr/>
            </a:p>
          </p:txBody>
        </p:sp>
      </p:grpSp>
      <p:sp>
        <p:nvSpPr>
          <p:cNvPr id="14" name="TextBox 14"/>
          <p:cNvSpPr txBox="1"/>
          <p:nvPr/>
        </p:nvSpPr>
        <p:spPr>
          <a:xfrm>
            <a:off x="0" y="4114599"/>
            <a:ext cx="5162739" cy="1543049"/>
          </a:xfrm>
          <a:prstGeom prst="rect">
            <a:avLst/>
          </a:prstGeom>
        </p:spPr>
        <p:txBody>
          <a:bodyPr lIns="0" tIns="0" rIns="0" bIns="0" rtlCol="0" anchor="t">
            <a:spAutoFit/>
          </a:bodyPr>
          <a:lstStyle/>
          <a:p>
            <a:pPr algn="ctr">
              <a:lnSpc>
                <a:spcPts val="5999"/>
              </a:lnSpc>
              <a:spcBef>
                <a:spcPct val="0"/>
              </a:spcBef>
            </a:pPr>
            <a:r>
              <a:rPr lang="en-US" sz="5999">
                <a:solidFill>
                  <a:srgbClr val="000000"/>
                </a:solidFill>
                <a:latin typeface="Trochut"/>
              </a:rPr>
              <a:t>Service Learning Requirement</a:t>
            </a:r>
          </a:p>
        </p:txBody>
      </p:sp>
      <p:sp>
        <p:nvSpPr>
          <p:cNvPr id="15" name="TextBox 15"/>
          <p:cNvSpPr txBox="1"/>
          <p:nvPr/>
        </p:nvSpPr>
        <p:spPr>
          <a:xfrm>
            <a:off x="5878819" y="2575553"/>
            <a:ext cx="11700685" cy="1853565"/>
          </a:xfrm>
          <a:prstGeom prst="rect">
            <a:avLst/>
          </a:prstGeom>
        </p:spPr>
        <p:txBody>
          <a:bodyPr lIns="0" tIns="0" rIns="0" bIns="0" rtlCol="0" anchor="t">
            <a:spAutoFit/>
          </a:bodyPr>
          <a:lstStyle/>
          <a:p>
            <a:pPr algn="ctr">
              <a:lnSpc>
                <a:spcPts val="3600"/>
              </a:lnSpc>
              <a:spcBef>
                <a:spcPct val="0"/>
              </a:spcBef>
            </a:pPr>
            <a:r>
              <a:rPr lang="en-US" sz="3600">
                <a:solidFill>
                  <a:srgbClr val="000000"/>
                </a:solidFill>
                <a:latin typeface="Cormorant Garamond Medium Italics"/>
              </a:rPr>
              <a:t>According to Vanderbilt University, service learning is defined as: "A form of experiential education where learning occurs through a cycle of action and reflection as students seek to achieve real objectives for the community and deeper understanding and skills for themselves."</a:t>
            </a:r>
          </a:p>
        </p:txBody>
      </p:sp>
      <p:sp>
        <p:nvSpPr>
          <p:cNvPr id="16" name="TextBox 16"/>
          <p:cNvSpPr txBox="1"/>
          <p:nvPr/>
        </p:nvSpPr>
        <p:spPr>
          <a:xfrm>
            <a:off x="5878819" y="836039"/>
            <a:ext cx="11700685" cy="1396365"/>
          </a:xfrm>
          <a:prstGeom prst="rect">
            <a:avLst/>
          </a:prstGeom>
        </p:spPr>
        <p:txBody>
          <a:bodyPr lIns="0" tIns="0" rIns="0" bIns="0" rtlCol="0" anchor="t">
            <a:spAutoFit/>
          </a:bodyPr>
          <a:lstStyle/>
          <a:p>
            <a:pPr algn="ctr">
              <a:lnSpc>
                <a:spcPts val="3600"/>
              </a:lnSpc>
              <a:spcBef>
                <a:spcPct val="0"/>
              </a:spcBef>
            </a:pPr>
            <a:r>
              <a:rPr lang="en-US" sz="3600">
                <a:solidFill>
                  <a:srgbClr val="000000"/>
                </a:solidFill>
                <a:latin typeface="Cormorant Garamond Medium"/>
              </a:rPr>
              <a:t>Students must complete a service learning project as part of the requirements for the High School Seal of Civics. This can be done independently or as a class project. </a:t>
            </a:r>
          </a:p>
        </p:txBody>
      </p:sp>
      <p:sp>
        <p:nvSpPr>
          <p:cNvPr id="17" name="TextBox 17"/>
          <p:cNvSpPr txBox="1"/>
          <p:nvPr/>
        </p:nvSpPr>
        <p:spPr>
          <a:xfrm>
            <a:off x="5878819" y="4992803"/>
            <a:ext cx="11700685" cy="1336675"/>
          </a:xfrm>
          <a:prstGeom prst="rect">
            <a:avLst/>
          </a:prstGeom>
        </p:spPr>
        <p:txBody>
          <a:bodyPr lIns="0" tIns="0" rIns="0" bIns="0" rtlCol="0" anchor="t">
            <a:spAutoFit/>
          </a:bodyPr>
          <a:lstStyle/>
          <a:p>
            <a:pPr algn="ctr">
              <a:lnSpc>
                <a:spcPts val="3500"/>
              </a:lnSpc>
              <a:spcBef>
                <a:spcPct val="0"/>
              </a:spcBef>
            </a:pPr>
            <a:r>
              <a:rPr lang="en-US" sz="3500">
                <a:solidFill>
                  <a:srgbClr val="000000"/>
                </a:solidFill>
                <a:latin typeface="Cormorant Garamond Medium"/>
              </a:rPr>
              <a:t>A unit outline is provided on the next page. If a student completes the SLP independently a district and/or school designee* will supervise the student's project to ensure the steps are followed. </a:t>
            </a:r>
          </a:p>
        </p:txBody>
      </p:sp>
      <p:sp>
        <p:nvSpPr>
          <p:cNvPr id="18" name="AutoShape 18"/>
          <p:cNvSpPr/>
          <p:nvPr/>
        </p:nvSpPr>
        <p:spPr>
          <a:xfrm>
            <a:off x="4584080" y="8666661"/>
            <a:ext cx="2314682" cy="0"/>
          </a:xfrm>
          <a:prstGeom prst="line">
            <a:avLst/>
          </a:prstGeom>
          <a:ln w="38100" cap="flat">
            <a:solidFill>
              <a:srgbClr val="3D3C60"/>
            </a:solidFill>
            <a:prstDash val="solid"/>
            <a:headEnd type="none" w="sm" len="sm"/>
            <a:tailEnd type="arrow" w="med" len="sm"/>
          </a:ln>
        </p:spPr>
      </p:sp>
      <p:sp>
        <p:nvSpPr>
          <p:cNvPr id="19" name="TextBox 19"/>
          <p:cNvSpPr txBox="1"/>
          <p:nvPr/>
        </p:nvSpPr>
        <p:spPr>
          <a:xfrm>
            <a:off x="787066" y="8001816"/>
            <a:ext cx="2885839" cy="1396365"/>
          </a:xfrm>
          <a:prstGeom prst="rect">
            <a:avLst/>
          </a:prstGeom>
        </p:spPr>
        <p:txBody>
          <a:bodyPr lIns="0" tIns="0" rIns="0" bIns="0" rtlCol="0" anchor="t">
            <a:spAutoFit/>
          </a:bodyPr>
          <a:lstStyle/>
          <a:p>
            <a:pPr algn="ctr">
              <a:lnSpc>
                <a:spcPts val="3600"/>
              </a:lnSpc>
            </a:pPr>
            <a:r>
              <a:rPr lang="en-US" sz="3600">
                <a:solidFill>
                  <a:srgbClr val="000000"/>
                </a:solidFill>
                <a:latin typeface="Cormorant Garamond Medium Italics"/>
              </a:rPr>
              <a:t>Brainstorming</a:t>
            </a:r>
          </a:p>
          <a:p>
            <a:pPr algn="ctr">
              <a:lnSpc>
                <a:spcPts val="3600"/>
              </a:lnSpc>
            </a:pPr>
            <a:r>
              <a:rPr lang="en-US" sz="3600">
                <a:solidFill>
                  <a:srgbClr val="000000"/>
                </a:solidFill>
                <a:latin typeface="Cormorant Garamond Medium Italics"/>
              </a:rPr>
              <a:t>Research</a:t>
            </a:r>
          </a:p>
          <a:p>
            <a:pPr algn="ctr">
              <a:lnSpc>
                <a:spcPts val="3600"/>
              </a:lnSpc>
              <a:spcBef>
                <a:spcPct val="0"/>
              </a:spcBef>
            </a:pPr>
            <a:r>
              <a:rPr lang="en-US" sz="3600">
                <a:solidFill>
                  <a:srgbClr val="000000"/>
                </a:solidFill>
                <a:latin typeface="Cormorant Garamond Medium Italics"/>
              </a:rPr>
              <a:t>Proposal</a:t>
            </a:r>
          </a:p>
        </p:txBody>
      </p:sp>
      <p:grpSp>
        <p:nvGrpSpPr>
          <p:cNvPr id="20" name="Group 20"/>
          <p:cNvGrpSpPr/>
          <p:nvPr/>
        </p:nvGrpSpPr>
        <p:grpSpPr>
          <a:xfrm>
            <a:off x="7600950" y="7677150"/>
            <a:ext cx="3086100" cy="1979022"/>
            <a:chOff x="0" y="0"/>
            <a:chExt cx="812800" cy="521224"/>
          </a:xfrm>
        </p:grpSpPr>
        <p:sp>
          <p:nvSpPr>
            <p:cNvPr id="21" name="Freeform 21"/>
            <p:cNvSpPr/>
            <p:nvPr/>
          </p:nvSpPr>
          <p:spPr>
            <a:xfrm>
              <a:off x="0" y="0"/>
              <a:ext cx="812800" cy="521224"/>
            </a:xfrm>
            <a:custGeom>
              <a:avLst/>
              <a:gdLst/>
              <a:ahLst/>
              <a:cxnLst/>
              <a:rect l="l" t="t" r="r" b="b"/>
              <a:pathLst>
                <a:path w="812800" h="521224">
                  <a:moveTo>
                    <a:pt x="127941" y="0"/>
                  </a:moveTo>
                  <a:lnTo>
                    <a:pt x="684859" y="0"/>
                  </a:lnTo>
                  <a:cubicBezTo>
                    <a:pt x="718791" y="0"/>
                    <a:pt x="751333" y="13479"/>
                    <a:pt x="775327" y="37473"/>
                  </a:cubicBezTo>
                  <a:cubicBezTo>
                    <a:pt x="799321" y="61467"/>
                    <a:pt x="812800" y="94009"/>
                    <a:pt x="812800" y="127941"/>
                  </a:cubicBezTo>
                  <a:lnTo>
                    <a:pt x="812800" y="393283"/>
                  </a:lnTo>
                  <a:cubicBezTo>
                    <a:pt x="812800" y="427215"/>
                    <a:pt x="799321" y="459757"/>
                    <a:pt x="775327" y="483751"/>
                  </a:cubicBezTo>
                  <a:cubicBezTo>
                    <a:pt x="751333" y="507745"/>
                    <a:pt x="718791" y="521224"/>
                    <a:pt x="684859" y="521224"/>
                  </a:cubicBezTo>
                  <a:lnTo>
                    <a:pt x="127941" y="521224"/>
                  </a:lnTo>
                  <a:cubicBezTo>
                    <a:pt x="94009" y="521224"/>
                    <a:pt x="61467" y="507745"/>
                    <a:pt x="37473" y="483751"/>
                  </a:cubicBezTo>
                  <a:cubicBezTo>
                    <a:pt x="13479" y="459757"/>
                    <a:pt x="0" y="427215"/>
                    <a:pt x="0" y="393283"/>
                  </a:cubicBezTo>
                  <a:lnTo>
                    <a:pt x="0" y="127941"/>
                  </a:lnTo>
                  <a:cubicBezTo>
                    <a:pt x="0" y="94009"/>
                    <a:pt x="13479" y="61467"/>
                    <a:pt x="37473" y="37473"/>
                  </a:cubicBezTo>
                  <a:cubicBezTo>
                    <a:pt x="61467" y="13479"/>
                    <a:pt x="94009" y="0"/>
                    <a:pt x="127941" y="0"/>
                  </a:cubicBezTo>
                  <a:close/>
                </a:path>
              </a:pathLst>
            </a:custGeom>
            <a:solidFill>
              <a:srgbClr val="FFFFFF"/>
            </a:solidFill>
            <a:ln w="19050">
              <a:solidFill>
                <a:srgbClr val="3D3C60"/>
              </a:solidFill>
            </a:ln>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7"/>
                </a:lnSpc>
              </a:pPr>
              <a:endParaRPr/>
            </a:p>
          </p:txBody>
        </p:sp>
      </p:grpSp>
      <p:sp>
        <p:nvSpPr>
          <p:cNvPr id="23" name="TextBox 23"/>
          <p:cNvSpPr txBox="1"/>
          <p:nvPr/>
        </p:nvSpPr>
        <p:spPr>
          <a:xfrm>
            <a:off x="7690637" y="8230416"/>
            <a:ext cx="2906727" cy="939165"/>
          </a:xfrm>
          <a:prstGeom prst="rect">
            <a:avLst/>
          </a:prstGeom>
        </p:spPr>
        <p:txBody>
          <a:bodyPr lIns="0" tIns="0" rIns="0" bIns="0" rtlCol="0" anchor="t">
            <a:spAutoFit/>
          </a:bodyPr>
          <a:lstStyle/>
          <a:p>
            <a:pPr algn="ctr">
              <a:lnSpc>
                <a:spcPts val="3600"/>
              </a:lnSpc>
            </a:pPr>
            <a:r>
              <a:rPr lang="en-US" sz="3600">
                <a:solidFill>
                  <a:srgbClr val="000000"/>
                </a:solidFill>
                <a:latin typeface="Cormorant Garamond Medium Italics"/>
              </a:rPr>
              <a:t>Implementation</a:t>
            </a:r>
          </a:p>
          <a:p>
            <a:pPr algn="ctr">
              <a:lnSpc>
                <a:spcPts val="3600"/>
              </a:lnSpc>
              <a:spcBef>
                <a:spcPct val="0"/>
              </a:spcBef>
            </a:pPr>
            <a:r>
              <a:rPr lang="en-US" sz="3600">
                <a:solidFill>
                  <a:srgbClr val="000000"/>
                </a:solidFill>
                <a:latin typeface="Cormorant Garamond Medium Italics"/>
              </a:rPr>
              <a:t>Presentation</a:t>
            </a:r>
          </a:p>
        </p:txBody>
      </p:sp>
      <p:grpSp>
        <p:nvGrpSpPr>
          <p:cNvPr id="24" name="Group 24"/>
          <p:cNvGrpSpPr/>
          <p:nvPr/>
        </p:nvGrpSpPr>
        <p:grpSpPr>
          <a:xfrm>
            <a:off x="14545364" y="7647759"/>
            <a:ext cx="3086100" cy="1979022"/>
            <a:chOff x="0" y="0"/>
            <a:chExt cx="812800" cy="521224"/>
          </a:xfrm>
        </p:grpSpPr>
        <p:sp>
          <p:nvSpPr>
            <p:cNvPr id="25" name="Freeform 25"/>
            <p:cNvSpPr/>
            <p:nvPr/>
          </p:nvSpPr>
          <p:spPr>
            <a:xfrm>
              <a:off x="0" y="0"/>
              <a:ext cx="812800" cy="521224"/>
            </a:xfrm>
            <a:custGeom>
              <a:avLst/>
              <a:gdLst/>
              <a:ahLst/>
              <a:cxnLst/>
              <a:rect l="l" t="t" r="r" b="b"/>
              <a:pathLst>
                <a:path w="812800" h="521224">
                  <a:moveTo>
                    <a:pt x="127941" y="0"/>
                  </a:moveTo>
                  <a:lnTo>
                    <a:pt x="684859" y="0"/>
                  </a:lnTo>
                  <a:cubicBezTo>
                    <a:pt x="718791" y="0"/>
                    <a:pt x="751333" y="13479"/>
                    <a:pt x="775327" y="37473"/>
                  </a:cubicBezTo>
                  <a:cubicBezTo>
                    <a:pt x="799321" y="61467"/>
                    <a:pt x="812800" y="94009"/>
                    <a:pt x="812800" y="127941"/>
                  </a:cubicBezTo>
                  <a:lnTo>
                    <a:pt x="812800" y="393283"/>
                  </a:lnTo>
                  <a:cubicBezTo>
                    <a:pt x="812800" y="427215"/>
                    <a:pt x="799321" y="459757"/>
                    <a:pt x="775327" y="483751"/>
                  </a:cubicBezTo>
                  <a:cubicBezTo>
                    <a:pt x="751333" y="507745"/>
                    <a:pt x="718791" y="521224"/>
                    <a:pt x="684859" y="521224"/>
                  </a:cubicBezTo>
                  <a:lnTo>
                    <a:pt x="127941" y="521224"/>
                  </a:lnTo>
                  <a:cubicBezTo>
                    <a:pt x="94009" y="521224"/>
                    <a:pt x="61467" y="507745"/>
                    <a:pt x="37473" y="483751"/>
                  </a:cubicBezTo>
                  <a:cubicBezTo>
                    <a:pt x="13479" y="459757"/>
                    <a:pt x="0" y="427215"/>
                    <a:pt x="0" y="393283"/>
                  </a:cubicBezTo>
                  <a:lnTo>
                    <a:pt x="0" y="127941"/>
                  </a:lnTo>
                  <a:cubicBezTo>
                    <a:pt x="0" y="94009"/>
                    <a:pt x="13479" y="61467"/>
                    <a:pt x="37473" y="37473"/>
                  </a:cubicBezTo>
                  <a:cubicBezTo>
                    <a:pt x="61467" y="13479"/>
                    <a:pt x="94009" y="0"/>
                    <a:pt x="127941" y="0"/>
                  </a:cubicBezTo>
                  <a:close/>
                </a:path>
              </a:pathLst>
            </a:custGeom>
            <a:solidFill>
              <a:srgbClr val="FFFFFF"/>
            </a:solidFill>
            <a:ln w="19050">
              <a:solidFill>
                <a:srgbClr val="3D3C60"/>
              </a:solidFill>
            </a:ln>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7"/>
                </a:lnSpc>
              </a:pPr>
              <a:endParaRPr/>
            </a:p>
          </p:txBody>
        </p:sp>
      </p:grpSp>
      <p:sp>
        <p:nvSpPr>
          <p:cNvPr id="27" name="TextBox 27"/>
          <p:cNvSpPr txBox="1"/>
          <p:nvPr/>
        </p:nvSpPr>
        <p:spPr>
          <a:xfrm>
            <a:off x="14645495" y="8201025"/>
            <a:ext cx="2885839" cy="939165"/>
          </a:xfrm>
          <a:prstGeom prst="rect">
            <a:avLst/>
          </a:prstGeom>
        </p:spPr>
        <p:txBody>
          <a:bodyPr lIns="0" tIns="0" rIns="0" bIns="0" rtlCol="0" anchor="t">
            <a:spAutoFit/>
          </a:bodyPr>
          <a:lstStyle/>
          <a:p>
            <a:pPr algn="ctr">
              <a:lnSpc>
                <a:spcPts val="3600"/>
              </a:lnSpc>
            </a:pPr>
            <a:r>
              <a:rPr lang="en-US" sz="3600">
                <a:solidFill>
                  <a:srgbClr val="000000"/>
                </a:solidFill>
                <a:latin typeface="Cormorant Garamond Medium Italics"/>
              </a:rPr>
              <a:t>Assessment</a:t>
            </a:r>
          </a:p>
          <a:p>
            <a:pPr algn="ctr">
              <a:lnSpc>
                <a:spcPts val="3600"/>
              </a:lnSpc>
              <a:spcBef>
                <a:spcPct val="0"/>
              </a:spcBef>
            </a:pPr>
            <a:r>
              <a:rPr lang="en-US" sz="3600">
                <a:solidFill>
                  <a:srgbClr val="000000"/>
                </a:solidFill>
                <a:latin typeface="Cormorant Garamond Medium Italics"/>
              </a:rPr>
              <a:t>Reflection</a:t>
            </a:r>
          </a:p>
        </p:txBody>
      </p:sp>
      <p:sp>
        <p:nvSpPr>
          <p:cNvPr id="28" name="AutoShape 28"/>
          <p:cNvSpPr/>
          <p:nvPr/>
        </p:nvSpPr>
        <p:spPr>
          <a:xfrm>
            <a:off x="11729162" y="8704761"/>
            <a:ext cx="2314682" cy="0"/>
          </a:xfrm>
          <a:prstGeom prst="line">
            <a:avLst/>
          </a:prstGeom>
          <a:ln w="38100" cap="flat">
            <a:solidFill>
              <a:srgbClr val="3D3C60"/>
            </a:solidFill>
            <a:prstDash val="solid"/>
            <a:headEnd type="none" w="sm" len="sm"/>
            <a:tailEnd type="arrow" w="med" len="sm"/>
          </a:ln>
        </p:spPr>
      </p:sp>
      <p:sp>
        <p:nvSpPr>
          <p:cNvPr id="29" name="TextBox 29"/>
          <p:cNvSpPr txBox="1"/>
          <p:nvPr/>
        </p:nvSpPr>
        <p:spPr>
          <a:xfrm>
            <a:off x="5878819" y="6713018"/>
            <a:ext cx="11700685" cy="666116"/>
          </a:xfrm>
          <a:prstGeom prst="rect">
            <a:avLst/>
          </a:prstGeom>
        </p:spPr>
        <p:txBody>
          <a:bodyPr lIns="0" tIns="0" rIns="0" bIns="0" rtlCol="0" anchor="t">
            <a:spAutoFit/>
          </a:bodyPr>
          <a:lstStyle/>
          <a:p>
            <a:pPr algn="ctr">
              <a:lnSpc>
                <a:spcPts val="2600"/>
              </a:lnSpc>
              <a:spcBef>
                <a:spcPct val="0"/>
              </a:spcBef>
            </a:pPr>
            <a:r>
              <a:rPr lang="en-US" sz="2600">
                <a:solidFill>
                  <a:srgbClr val="000000"/>
                </a:solidFill>
                <a:latin typeface="Cormorant Garamond Medium Italics"/>
              </a:rPr>
              <a:t>*school designee could be a school counselor, teacher, curriculum adminstrator, etc. It is suggested the designee is at the school level and that one person is the final sign-off on the achievement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071" y="621200"/>
            <a:ext cx="4130009" cy="2520579"/>
            <a:chOff x="0" y="0"/>
            <a:chExt cx="5506679" cy="336077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9" name="TextBox 9"/>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HIGH SCHOOL SEAL OF CIVICS</a:t>
              </a:r>
            </a:p>
          </p:txBody>
        </p:sp>
        <p:sp>
          <p:nvSpPr>
            <p:cNvPr id="10" name="TextBox 10"/>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sp>
        <p:nvSpPr>
          <p:cNvPr id="11" name="TextBox 11"/>
          <p:cNvSpPr txBox="1"/>
          <p:nvPr/>
        </p:nvSpPr>
        <p:spPr>
          <a:xfrm>
            <a:off x="0" y="4114599"/>
            <a:ext cx="5162739" cy="1543049"/>
          </a:xfrm>
          <a:prstGeom prst="rect">
            <a:avLst/>
          </a:prstGeom>
        </p:spPr>
        <p:txBody>
          <a:bodyPr lIns="0" tIns="0" rIns="0" bIns="0" rtlCol="0" anchor="t">
            <a:spAutoFit/>
          </a:bodyPr>
          <a:lstStyle/>
          <a:p>
            <a:pPr algn="ctr">
              <a:lnSpc>
                <a:spcPts val="5999"/>
              </a:lnSpc>
              <a:spcBef>
                <a:spcPct val="0"/>
              </a:spcBef>
            </a:pPr>
            <a:r>
              <a:rPr lang="en-US" sz="5999">
                <a:solidFill>
                  <a:srgbClr val="000000"/>
                </a:solidFill>
                <a:latin typeface="Trochut"/>
              </a:rPr>
              <a:t>Service Learning Requirement</a:t>
            </a:r>
          </a:p>
        </p:txBody>
      </p:sp>
      <p:sp>
        <p:nvSpPr>
          <p:cNvPr id="12" name="TextBox 12"/>
          <p:cNvSpPr txBox="1"/>
          <p:nvPr/>
        </p:nvSpPr>
        <p:spPr>
          <a:xfrm>
            <a:off x="5162739" y="341910"/>
            <a:ext cx="12730543" cy="9168130"/>
          </a:xfrm>
          <a:prstGeom prst="rect">
            <a:avLst/>
          </a:prstGeom>
        </p:spPr>
        <p:txBody>
          <a:bodyPr lIns="0" tIns="0" rIns="0" bIns="0" rtlCol="0" anchor="t">
            <a:spAutoFit/>
          </a:bodyPr>
          <a:lstStyle/>
          <a:p>
            <a:pPr>
              <a:lnSpc>
                <a:spcPts val="2940"/>
              </a:lnSpc>
            </a:pPr>
            <a:r>
              <a:rPr lang="en-US" sz="2100">
                <a:solidFill>
                  <a:srgbClr val="000000"/>
                </a:solidFill>
                <a:latin typeface="Cormorant Garamond Medium Bold"/>
              </a:rPr>
              <a:t>Service Learning Unit Outline</a:t>
            </a:r>
          </a:p>
          <a:p>
            <a:pPr marL="431801" lvl="1" indent="-215900">
              <a:lnSpc>
                <a:spcPts val="2800"/>
              </a:lnSpc>
              <a:buFont typeface="Arial"/>
              <a:buChar char="•"/>
            </a:pPr>
            <a:r>
              <a:rPr lang="en-US" sz="2000">
                <a:solidFill>
                  <a:srgbClr val="000000"/>
                </a:solidFill>
                <a:latin typeface="Cormorant Garamond Medium"/>
              </a:rPr>
              <a:t>Identifying Problems: Student(s) brainstorm in writing the ways in which they can help their world or their local community.</a:t>
            </a:r>
          </a:p>
          <a:p>
            <a:pPr marL="431801" lvl="1" indent="-215900">
              <a:lnSpc>
                <a:spcPts val="2800"/>
              </a:lnSpc>
              <a:buFont typeface="Arial"/>
              <a:buChar char="•"/>
            </a:pPr>
            <a:r>
              <a:rPr lang="en-US" sz="2000">
                <a:solidFill>
                  <a:srgbClr val="000000"/>
                </a:solidFill>
                <a:latin typeface="Cormorant Garamond Medium"/>
              </a:rPr>
              <a:t>Selecting a Problem(s): Students work through selecting the area of service that best suits them personally for individual projects and/or use a democratic process to vote on an area of service that works for the entire class for class projects.</a:t>
            </a:r>
          </a:p>
          <a:p>
            <a:pPr marL="431801" lvl="1" indent="-215900">
              <a:lnSpc>
                <a:spcPts val="2800"/>
              </a:lnSpc>
              <a:buFont typeface="Arial"/>
              <a:buChar char="•"/>
            </a:pPr>
            <a:r>
              <a:rPr lang="en-US" sz="2000">
                <a:solidFill>
                  <a:srgbClr val="000000"/>
                </a:solidFill>
                <a:latin typeface="Cormorant Garamond Medium"/>
              </a:rPr>
              <a:t>Researching the problem: Guide students in techniques to help them search wisely and efficiently. Students should conduct online polls (crowdsourcing) and create graphs to chart their findings. Students should summarize their findings using embedded images, graphs, and other multimedia elements.</a:t>
            </a:r>
          </a:p>
          <a:p>
            <a:pPr marL="431801" lvl="1" indent="-215900">
              <a:lnSpc>
                <a:spcPts val="2800"/>
              </a:lnSpc>
              <a:buFont typeface="Arial"/>
              <a:buChar char="•"/>
            </a:pPr>
            <a:r>
              <a:rPr lang="en-US" sz="2000">
                <a:solidFill>
                  <a:srgbClr val="000000"/>
                </a:solidFill>
                <a:latin typeface="Cormorant Garamond Medium"/>
              </a:rPr>
              <a:t>Implementation: Student(s) should proceed to implement a service learning project. </a:t>
            </a:r>
          </a:p>
          <a:p>
            <a:pPr marL="431801" lvl="1" indent="-215900">
              <a:lnSpc>
                <a:spcPts val="2800"/>
              </a:lnSpc>
              <a:buFont typeface="Arial"/>
              <a:buChar char="•"/>
            </a:pPr>
            <a:r>
              <a:rPr lang="en-US" sz="2000">
                <a:solidFill>
                  <a:srgbClr val="000000"/>
                </a:solidFill>
                <a:latin typeface="Cormorant Garamond Medium"/>
              </a:rPr>
              <a:t>Develop a portfolio to present your research: Students should create a presentation portfolio using the first 4 steps of the project to be presented in an academic setting to an authentic audience. </a:t>
            </a:r>
          </a:p>
          <a:p>
            <a:pPr marL="431801" lvl="1" indent="-215900">
              <a:lnSpc>
                <a:spcPts val="2800"/>
              </a:lnSpc>
              <a:buFont typeface="Arial"/>
              <a:buChar char="•"/>
            </a:pPr>
            <a:r>
              <a:rPr lang="en-US" sz="2000">
                <a:solidFill>
                  <a:srgbClr val="000000"/>
                </a:solidFill>
                <a:latin typeface="Cormorant Garamond Medium"/>
              </a:rPr>
              <a:t>Presenting your Portfolio to an authentic audience: Students should present their findings to the school, each other, and outside stakeholders in authentic environments. They can develop posters to promote their call to action, write a letter campaign, or develop a simple website.</a:t>
            </a:r>
          </a:p>
          <a:p>
            <a:pPr marL="431801" lvl="1" indent="-215900">
              <a:lnSpc>
                <a:spcPts val="2800"/>
              </a:lnSpc>
              <a:buFont typeface="Arial"/>
              <a:buChar char="•"/>
            </a:pPr>
            <a:r>
              <a:rPr lang="en-US" sz="2000">
                <a:solidFill>
                  <a:srgbClr val="000000"/>
                </a:solidFill>
                <a:latin typeface="Cormorant Garamond Medium"/>
              </a:rPr>
              <a:t>Assessment: Projects should utilize multiple stakeholders for the assessment process:</a:t>
            </a:r>
          </a:p>
          <a:p>
            <a:pPr marL="863601" lvl="2" indent="-287867">
              <a:lnSpc>
                <a:spcPts val="2800"/>
              </a:lnSpc>
              <a:buFont typeface="Arial"/>
              <a:buChar char="•"/>
            </a:pPr>
            <a:r>
              <a:rPr lang="en-US" sz="2000">
                <a:solidFill>
                  <a:srgbClr val="000000"/>
                </a:solidFill>
                <a:latin typeface="Cormorant Garamond Medium"/>
              </a:rPr>
              <a:t>Community assessment: Community partners can get their say as well by assessing the students. They may even get a voice in developing the rubric or criteria for evaluating the students.</a:t>
            </a:r>
          </a:p>
          <a:p>
            <a:pPr marL="863601" lvl="2" indent="-287867">
              <a:lnSpc>
                <a:spcPts val="2800"/>
              </a:lnSpc>
              <a:buFont typeface="Arial"/>
              <a:buChar char="•"/>
            </a:pPr>
            <a:r>
              <a:rPr lang="en-US" sz="2000">
                <a:solidFill>
                  <a:srgbClr val="000000"/>
                </a:solidFill>
                <a:latin typeface="Cormorant Garamond Medium"/>
              </a:rPr>
              <a:t>Teacher assessment: Along with evaluating students on the content, a teacher might additionally assess them on how well they accomplished the writing, graphing, researching, or speaking.</a:t>
            </a:r>
          </a:p>
          <a:p>
            <a:pPr marL="863601" lvl="2" indent="-287867">
              <a:lnSpc>
                <a:spcPts val="2800"/>
              </a:lnSpc>
              <a:buFont typeface="Arial"/>
              <a:buChar char="•"/>
            </a:pPr>
            <a:r>
              <a:rPr lang="en-US" sz="2000">
                <a:solidFill>
                  <a:srgbClr val="000000"/>
                </a:solidFill>
                <a:latin typeface="Cormorant Garamond Medium"/>
              </a:rPr>
              <a:t>Student assessment: Students conduct self-assessment as a form of reflection. They also may assist in developing the rubric that other stakeholders use to assess them.</a:t>
            </a:r>
          </a:p>
          <a:p>
            <a:pPr marL="431801" lvl="1" indent="-215900">
              <a:lnSpc>
                <a:spcPts val="2800"/>
              </a:lnSpc>
              <a:buFont typeface="Arial"/>
              <a:buChar char="•"/>
            </a:pPr>
            <a:r>
              <a:rPr lang="en-US" sz="2000">
                <a:solidFill>
                  <a:srgbClr val="000000"/>
                </a:solidFill>
                <a:latin typeface="Cormorant Garamond Medium"/>
              </a:rPr>
              <a:t>Reflection: Students must think back on what they gained from journeying through this project. Reflection might include the following:</a:t>
            </a:r>
          </a:p>
          <a:p>
            <a:pPr marL="863601" lvl="2" indent="-287867">
              <a:lnSpc>
                <a:spcPts val="2800"/>
              </a:lnSpc>
              <a:buFont typeface="Arial"/>
              <a:buChar char="•"/>
            </a:pPr>
            <a:r>
              <a:rPr lang="en-US" sz="2000">
                <a:solidFill>
                  <a:srgbClr val="000000"/>
                </a:solidFill>
                <a:latin typeface="Cormorant Garamond Medium"/>
              </a:rPr>
              <a:t>What did you learn about the topic?</a:t>
            </a:r>
          </a:p>
          <a:p>
            <a:pPr marL="863601" lvl="2" indent="-287867">
              <a:lnSpc>
                <a:spcPts val="2800"/>
              </a:lnSpc>
              <a:buFont typeface="Arial"/>
              <a:buChar char="•"/>
            </a:pPr>
            <a:r>
              <a:rPr lang="en-US" sz="2000">
                <a:solidFill>
                  <a:srgbClr val="000000"/>
                </a:solidFill>
                <a:latin typeface="Cormorant Garamond Medium"/>
              </a:rPr>
              <a:t>What did you learn about yourself?</a:t>
            </a:r>
          </a:p>
          <a:p>
            <a:pPr marL="863601" lvl="2" indent="-287867">
              <a:lnSpc>
                <a:spcPts val="2800"/>
              </a:lnSpc>
              <a:buFont typeface="Arial"/>
              <a:buChar char="•"/>
            </a:pPr>
            <a:r>
              <a:rPr lang="en-US" sz="2000">
                <a:solidFill>
                  <a:srgbClr val="000000"/>
                </a:solidFill>
                <a:latin typeface="Cormorant Garamond Medium"/>
              </a:rPr>
              <a:t>How do you now think differently?</a:t>
            </a:r>
          </a:p>
        </p:txBody>
      </p:sp>
      <p:sp>
        <p:nvSpPr>
          <p:cNvPr id="13" name="TextBox 13"/>
          <p:cNvSpPr txBox="1"/>
          <p:nvPr/>
        </p:nvSpPr>
        <p:spPr>
          <a:xfrm>
            <a:off x="271018" y="9787139"/>
            <a:ext cx="17208943" cy="255270"/>
          </a:xfrm>
          <a:prstGeom prst="rect">
            <a:avLst/>
          </a:prstGeom>
        </p:spPr>
        <p:txBody>
          <a:bodyPr lIns="0" tIns="0" rIns="0" bIns="0" rtlCol="0" anchor="t">
            <a:spAutoFit/>
          </a:bodyPr>
          <a:lstStyle/>
          <a:p>
            <a:pPr>
              <a:lnSpc>
                <a:spcPts val="1995"/>
              </a:lnSpc>
              <a:spcBef>
                <a:spcPct val="0"/>
              </a:spcBef>
            </a:pPr>
            <a:r>
              <a:rPr lang="en-US" sz="1900">
                <a:solidFill>
                  <a:srgbClr val="000000"/>
                </a:solidFill>
                <a:latin typeface="Cormorant Garamond Medium"/>
              </a:rPr>
              <a:t>Adapted From</a:t>
            </a:r>
            <a:r>
              <a:rPr lang="en-US" sz="1900">
                <a:solidFill>
                  <a:srgbClr val="000000"/>
                </a:solidFill>
                <a:latin typeface="Cormorant Garamond Medium Italics"/>
              </a:rPr>
              <a:t>: https://www.edutopia.org/blog/what-heck-service-learning-heather-wolpert-gawron &amp; Project Citizen: Community Engagement in Public Policy from the Center for Civic Education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1623" y="696649"/>
            <a:ext cx="4130009" cy="2520579"/>
            <a:chOff x="0" y="0"/>
            <a:chExt cx="5506679" cy="336077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2091" y="0"/>
              <a:ext cx="4834990" cy="14891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2003" y="934907"/>
              <a:ext cx="715165" cy="6852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573" y="1149400"/>
              <a:ext cx="267456" cy="25627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6143" y="1149400"/>
              <a:ext cx="267456" cy="2562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9458" y="1066649"/>
              <a:ext cx="440181" cy="4217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9533" y="1066649"/>
              <a:ext cx="440181" cy="421774"/>
            </a:xfrm>
            <a:prstGeom prst="rect">
              <a:avLst/>
            </a:prstGeom>
          </p:spPr>
        </p:pic>
        <p:sp>
          <p:nvSpPr>
            <p:cNvPr id="9" name="TextBox 9"/>
            <p:cNvSpPr txBox="1"/>
            <p:nvPr/>
          </p:nvSpPr>
          <p:spPr>
            <a:xfrm>
              <a:off x="0" y="1752232"/>
              <a:ext cx="5506679" cy="1608540"/>
            </a:xfrm>
            <a:prstGeom prst="rect">
              <a:avLst/>
            </a:prstGeom>
          </p:spPr>
          <p:txBody>
            <a:bodyPr lIns="0" tIns="0" rIns="0" bIns="0" rtlCol="0" anchor="t">
              <a:spAutoFit/>
            </a:bodyPr>
            <a:lstStyle/>
            <a:p>
              <a:pPr algn="ctr">
                <a:lnSpc>
                  <a:spcPts val="4178"/>
                </a:lnSpc>
              </a:pPr>
              <a:r>
                <a:rPr lang="en-US" sz="3979">
                  <a:solidFill>
                    <a:srgbClr val="3D3C60"/>
                  </a:solidFill>
                  <a:latin typeface="Mont Bold Bold"/>
                </a:rPr>
                <a:t>SEAL OF CIVIC EXCELLENCE</a:t>
              </a:r>
            </a:p>
          </p:txBody>
        </p:sp>
        <p:sp>
          <p:nvSpPr>
            <p:cNvPr id="10" name="TextBox 10"/>
            <p:cNvSpPr txBox="1"/>
            <p:nvPr/>
          </p:nvSpPr>
          <p:spPr>
            <a:xfrm>
              <a:off x="1664890" y="199882"/>
              <a:ext cx="2009392" cy="458488"/>
            </a:xfrm>
            <a:prstGeom prst="rect">
              <a:avLst/>
            </a:prstGeom>
          </p:spPr>
          <p:txBody>
            <a:bodyPr lIns="0" tIns="0" rIns="0" bIns="0" rtlCol="0" anchor="t">
              <a:spAutoFit/>
            </a:bodyPr>
            <a:lstStyle/>
            <a:p>
              <a:pPr algn="ctr">
                <a:lnSpc>
                  <a:spcPts val="2007"/>
                </a:lnSpc>
              </a:pPr>
              <a:r>
                <a:rPr lang="en-US" sz="2007">
                  <a:solidFill>
                    <a:srgbClr val="FAF2E9"/>
                  </a:solidFill>
                  <a:latin typeface="Trochut"/>
                </a:rPr>
                <a:t>State of Nevada </a:t>
              </a:r>
            </a:p>
          </p:txBody>
        </p:sp>
      </p:grpSp>
      <p:pic>
        <p:nvPicPr>
          <p:cNvPr id="11" name="Picture 11"/>
          <p:cNvPicPr>
            <a:picLocks noChangeAspect="1"/>
          </p:cNvPicPr>
          <p:nvPr/>
        </p:nvPicPr>
        <p:blipFill>
          <a:blip r:embed="rId6"/>
          <a:srcRect/>
          <a:stretch>
            <a:fillRect/>
          </a:stretch>
        </p:blipFill>
        <p:spPr>
          <a:xfrm>
            <a:off x="10299618" y="916464"/>
            <a:ext cx="3786720" cy="8454073"/>
          </a:xfrm>
          <a:prstGeom prst="rect">
            <a:avLst/>
          </a:prstGeom>
        </p:spPr>
      </p:pic>
      <p:sp>
        <p:nvSpPr>
          <p:cNvPr id="12" name="TextBox 12"/>
          <p:cNvSpPr txBox="1"/>
          <p:nvPr/>
        </p:nvSpPr>
        <p:spPr>
          <a:xfrm>
            <a:off x="355812" y="5257800"/>
            <a:ext cx="4841632" cy="2295524"/>
          </a:xfrm>
          <a:prstGeom prst="rect">
            <a:avLst/>
          </a:prstGeom>
        </p:spPr>
        <p:txBody>
          <a:bodyPr lIns="0" tIns="0" rIns="0" bIns="0" rtlCol="0" anchor="t">
            <a:spAutoFit/>
          </a:bodyPr>
          <a:lstStyle/>
          <a:p>
            <a:pPr algn="ctr">
              <a:lnSpc>
                <a:spcPts val="5999"/>
              </a:lnSpc>
            </a:pPr>
            <a:r>
              <a:rPr lang="en-US" sz="5999">
                <a:solidFill>
                  <a:srgbClr val="000000"/>
                </a:solidFill>
                <a:latin typeface="Trochut"/>
              </a:rPr>
              <a:t>Service Learning Project</a:t>
            </a:r>
          </a:p>
          <a:p>
            <a:pPr algn="ctr">
              <a:lnSpc>
                <a:spcPts val="5999"/>
              </a:lnSpc>
              <a:spcBef>
                <a:spcPct val="0"/>
              </a:spcBef>
            </a:pPr>
            <a:r>
              <a:rPr lang="en-US" sz="5999">
                <a:solidFill>
                  <a:srgbClr val="000000"/>
                </a:solidFill>
                <a:latin typeface="Trochut"/>
              </a:rPr>
              <a:t>Criteria Checklist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1531</Words>
  <Application>Microsoft Office PowerPoint</Application>
  <PresentationFormat>Custom</PresentationFormat>
  <Paragraphs>165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Fontuna</vt:lpstr>
      <vt:lpstr>Cormorant Garamond Medium Italics</vt:lpstr>
      <vt:lpstr>Calibri</vt:lpstr>
      <vt:lpstr>Arial</vt:lpstr>
      <vt:lpstr>Cormorant Garamond Medium Bold</vt:lpstr>
      <vt:lpstr>Cormorant Garamond Medium</vt:lpstr>
      <vt:lpstr>Trochut</vt:lpstr>
      <vt:lpstr>Mont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194</dc:title>
  <cp:lastModifiedBy>Jayne Malorni</cp:lastModifiedBy>
  <cp:revision>1</cp:revision>
  <dcterms:created xsi:type="dcterms:W3CDTF">2006-08-16T00:00:00Z</dcterms:created>
  <dcterms:modified xsi:type="dcterms:W3CDTF">2023-03-01T22:38:36Z</dcterms:modified>
  <dc:identifier>DAFN2sxLUdA</dc:identifier>
</cp:coreProperties>
</file>