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90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7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3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2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0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1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D395-16FE-455E-96FF-62092BB6860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9673C-34BB-472F-B719-5860724C9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Selected national statistics relevant </a:t>
            </a:r>
            <a:br>
              <a:rPr lang="en-US" dirty="0" smtClean="0"/>
            </a:br>
            <a:r>
              <a:rPr lang="en-US" dirty="0" smtClean="0"/>
              <a:t>to school violence and safety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Anthony Petrosino, Ph.D.&#10;Director Email: apetros@wested.org&#10;Presentation to the Nevada Governor’s School Safety Task Force&#10;Las Vegas, Nevada&#10;May 3, 2018&#10;&#10;" title="Selected national statistics relevant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" y="9052"/>
            <a:ext cx="9144000" cy="684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25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Other Violence/Threat Offenses on the Continuum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Violence/Threat Offenses on the Continuum</a:t>
            </a:r>
            <a:endParaRPr lang="en-US" dirty="0"/>
          </a:p>
        </p:txBody>
      </p:sp>
      <p:pic>
        <p:nvPicPr>
          <p:cNvPr id="3" name="Picture 2" descr="School reports of students possessing firearms (2015-2016)&#10;1,600 reports of firearms possession at school&#10;The rate of firearm possession was 3 per 100,000 students&#10;Students age 12-18 self-reporting “access to loaded gun without adult permission”&#10;4% during 2015 school year (down from 7% in 2007)&#10;" title="Other Violence/Threat Offenses on the Continuu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79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 sz="3200" b="1" i="0" u="none" strike="noStrike" kern="1200" spc="0" baseline="0">
                <a:solidFill>
                  <a:srgbClr val="405461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405461">
                    <a:lumMod val="65000"/>
                    <a:lumOff val="35000"/>
                  </a:srgbClr>
                </a:solidFill>
              </a:rPr>
              <a:t>Percentage of students self-reporting they were bullied during prior 12 months (Two National Surveys)</a:t>
            </a:r>
          </a:p>
        </p:txBody>
      </p:sp>
      <p:pic>
        <p:nvPicPr>
          <p:cNvPr id="3" name="Picture 2" descr="Percentage of students self-reporting they were bullied during prior 12 months (Two National Surveys)&#10;" title="Percentage of students self-reporting they were bullied during prior 12 months (Two National Surveys)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46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The role of bullying in school shootings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bullying in school shootings</a:t>
            </a:r>
            <a:endParaRPr lang="en-US" dirty="0"/>
          </a:p>
        </p:txBody>
      </p:sp>
      <p:pic>
        <p:nvPicPr>
          <p:cNvPr id="3" name="Picture 2" descr="Safe School Initiative, U.S. Secret Service and U.S. ED (2002)&#10;Interviewed 10 school shooters&#10;“Many attackers felt bullied, persecuted or injured by others prior to…” &#10;Research on school shooters (Langham, 2016)&#10;Interviewed 48 school shooters&#10;40% indicated that they were bullied&#10;One tracked down and killed their bully&#10;" title="The role of bullying in school shooting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5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Bullying trends, 2005-2015, by </a:t>
            </a:r>
            <a:r>
              <a:rPr lang="en-US" dirty="0" err="1" smtClean="0"/>
              <a:t>urbanicity</a:t>
            </a:r>
            <a:r>
              <a:rPr lang="en-US" dirty="0" smtClean="0"/>
              <a:t> and by sector</a:t>
            </a:r>
            <a:endParaRPr lang="en-US" dirty="0"/>
          </a:p>
        </p:txBody>
      </p:sp>
      <p:pic>
        <p:nvPicPr>
          <p:cNvPr id="3" name="Picture 2" descr="Percentage of studants ages 12-18 who reported being bulie at school during the school year. " title="Bullying trends, 2005-2015, by urbanicity and by sect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97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 attacks/threats on teachers</a:t>
            </a:r>
            <a:endParaRPr lang="en-US" dirty="0"/>
          </a:p>
        </p:txBody>
      </p:sp>
      <p:pic>
        <p:nvPicPr>
          <p:cNvPr id="3" name="Picture 2" descr="Percentage of public schools teachers who reported that were theatened with iinjury or that they were physicllly attacked by a student from students from school during the previous 12 months" title="Student attacks/threats on teach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3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>
                <a:latin typeface="Corbel" panose="020B0503020204020204" pitchFamily="34" charset="0"/>
              </a:rPr>
              <a:t>Percentage of students, age 12-18, indicating they </a:t>
            </a:r>
            <a:br>
              <a:rPr lang="en-US" sz="2400" dirty="0" smtClean="0">
                <a:latin typeface="Corbel" panose="020B0503020204020204" pitchFamily="34" charset="0"/>
              </a:rPr>
            </a:br>
            <a:r>
              <a:rPr lang="en-US" sz="2400" dirty="0" smtClean="0">
                <a:latin typeface="Corbel" panose="020B0503020204020204" pitchFamily="34" charset="0"/>
              </a:rPr>
              <a:t>were afraid of attack or harm at school</a:t>
            </a:r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3" name="Picture 2" descr="Percentage of students, age 12-18, indicating they &#10;were afraid of attack or harm at school&#10;" title=" Percentage of students, age 12-18, indicating they  were afraid of attack or harm at sch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52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Percentage of public school that took a serious disciplinary action in response to specific offenses by type of offense and school level</a:t>
            </a:r>
            <a:endParaRPr lang="en-US" sz="2400" dirty="0"/>
          </a:p>
        </p:txBody>
      </p:sp>
      <p:pic>
        <p:nvPicPr>
          <p:cNvPr id="3" name="Picture 2" descr="Percentage of public school that took a serious disciplinary action in response to specific offenses by type of offense and school level" title="Percentage of public school that took a serious disciplinary action in response to specific offenses by type of offense and school lev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24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Percentage of public schools with a written plan for procedures to be performed in selected scenarios </a:t>
            </a:r>
            <a:endParaRPr lang="en-US" sz="2400" dirty="0"/>
          </a:p>
        </p:txBody>
      </p:sp>
      <p:pic>
        <p:nvPicPr>
          <p:cNvPr id="3" name="Picture 2" descr="Percentage of public school that took a serious disciplinary action in response to specific offenses by type of offense and school level" title="Percentage of public school that took a serious disciplinary action in response to specific offenses by type of offense and school leve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9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Principal Survey Data: Drills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Principal Survey Data: Drills</a:t>
            </a:r>
            <a:endParaRPr lang="en-US" dirty="0"/>
          </a:p>
        </p:txBody>
      </p:sp>
      <p:pic>
        <p:nvPicPr>
          <p:cNvPr id="3" name="Picture 2" descr="95% drilled students on lockdown procedures&#10;92% drilled students on evacuation&#10;76% drilled students on “shelter-in-place”&#10;" title="Principal Survey Data: Dr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Students (age 12-18): Selected Security Measures at their School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Students (age 12-18): Selected Security Measures at their School</a:t>
            </a:r>
            <a:endParaRPr lang="en-US" dirty="0"/>
          </a:p>
        </p:txBody>
      </p:sp>
      <p:pic>
        <p:nvPicPr>
          <p:cNvPr id="3" name="Picture 2" descr=" 95.7% Written code of conduct&#10;90.2% Visitor sign-in&#10;82.5% Security cameras&#10;78.2% Locked entrance/exit doors during school hours&#10;69.5% Police officer or security guard&#10;12.4% Metal detectors&#10;l" title="Students (age 12-18): Selected Security Measures at their Schoo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0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Where are school-aged youth murdered?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 descr="Data on youth ages 5-18, July 1, 2014-June 30, 2015&#10;In school 20 1.7%&#10;Out of school 1,148 (98.3%)&#10;&#10;      &#10;" title="Where are school-aged youth murdered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5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Acknowledgement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Acknowledgement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3" name="Picture 2" descr="This work was supported by the West Comprehensive Center through funding from the U.S. Department of Education, PR/Award Number S283B120006. It does not necessarily reflect the views or policies of the U.S. Department of Education, and no endorsement by the federal government should be assumed.&#10;" title="Acknowledge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9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 school-aged youth commit suicide?</a:t>
            </a:r>
            <a:endParaRPr lang="en-US" dirty="0"/>
          </a:p>
        </p:txBody>
      </p:sp>
      <p:pic>
        <p:nvPicPr>
          <p:cNvPr id="3" name="Picture 2" descr="Data on youth ages 5-18, July 1, 2014-June 30, 2015&#10;In school 09 0.5%&#10;Out of school 1776 99.5%&#10;" title="Where do school-aged youth commit suicide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8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Risk of homicide/suicide at school 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Risk of homicide/suicide at school (2014-2015)</a:t>
            </a:r>
            <a:endParaRPr lang="en-US" dirty="0"/>
          </a:p>
        </p:txBody>
      </p:sp>
      <p:pic>
        <p:nvPicPr>
          <p:cNvPr id="3" name="Picture 2" descr="Risk of homicide/suicide at school: 1 per 1.9 million students  &#10;Between 1992–93 and 2014–15: &#10;youth homicides occurring at school remained at less than 3 percent of the total number of youth homicides&#10;youth suicides occurring at school remained at less than 1 percent of the total number of youth suicides&#10;" title="Risk of homicide/suicide at school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Number of student, staff and other nonstudent school associated violent deaths, and number of homicide and suicides of youth ages 5-18 at school: School </a:t>
            </a:r>
            <a:r>
              <a:rPr lang="en-US" sz="2200" dirty="0" err="1" smtClean="0"/>
              <a:t>yerars</a:t>
            </a:r>
            <a:r>
              <a:rPr lang="en-US" sz="2200" dirty="0" smtClean="0"/>
              <a:t> 1192-93 to 2014-1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" name="Picture 2" descr="Number of student, staff and other nonstudent school associated violent deaths, and number of homicide and suicides of youth ages 5-18 at school: " title="Number of student, staff and other nonstudent school associated violent deaths, and number of homicide and suicides of youth ages 5-18 at school: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orbel" panose="020B0503020204020204" pitchFamily="34" charset="0"/>
              </a:rPr>
              <a:t>THE CONTINUUM OF SCHOOL VIOLENCE</a:t>
            </a:r>
            <a:endParaRPr lang="en-US" b="1" dirty="0">
              <a:latin typeface="Corbel" panose="020B0503020204020204" pitchFamily="34" charset="0"/>
            </a:endParaRPr>
          </a:p>
        </p:txBody>
      </p:sp>
      <p:pic>
        <p:nvPicPr>
          <p:cNvPr id="3" name="Picture 2" descr="MORE COMMON                                                                               BULLYING&#10;LESS SERIOUS PHYSICAL VIOLENCE/THREAT                                                &#10;EXTREMELY RARE EVENT                                                                 MASS SHOOTING&#10;VERY SERIOUS PHYSICAL VIOLENCE/THREAT&#10;" title="THE CONTINUUM OF SCHOOL VIOL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2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Serious violent victimization” includes the crimes of rape, sexual assault, robbery, and aggravated assault. “All violent victimization” includes serious violent crimes as well as simple assault. 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Serious violent victimization” includes the crimes of rape, sexual assault, robbery, and aggravated assault. “All violent victimization” includes serious violent crimes as well as simple assault. &#10;" title="Serious violent victimization” includes the crimes of rape, sexual assault, robbery, and aggravated assault. “All violent victimization” includes serious violent crimes as well as simple assault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4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Percentage of students ages 12-18 who report that gangs were present at school during the school year, by urbanity:</a:t>
            </a:r>
            <a:endParaRPr lang="en-US" sz="2400" dirty="0"/>
          </a:p>
        </p:txBody>
      </p:sp>
      <p:pic>
        <p:nvPicPr>
          <p:cNvPr id="3" name="Picture 2" descr="Percentage of students ages 12-18 who report that gangs were present at school during the school year, by urbanity:" title="Percentage of students ages 12-18 who report that gangs were present at school during the school year, by urbanity: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 title="Further Data along the School Violence 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Data along the School Violence Continuum</a:t>
            </a:r>
            <a:endParaRPr lang="en-US" dirty="0"/>
          </a:p>
        </p:txBody>
      </p:sp>
      <p:pic>
        <p:nvPicPr>
          <p:cNvPr id="3" name="Picture 2" descr="High School Students Survey (Grades 9-12)&#10;4.1% self-report they brought a gun, knife or club to school, prior year &#10;6.0% self-report they were threatened or injured by a gun, knife or club&#10;7.8% self-report they were in a physical fight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81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226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Selected national statistics relevant  to school violence and safety  </vt:lpstr>
      <vt:lpstr>Where are school-aged youth murdered? </vt:lpstr>
      <vt:lpstr>Where do school-aged youth commit suicide?</vt:lpstr>
      <vt:lpstr>Risk of homicide/suicide at school (2014-2015)</vt:lpstr>
      <vt:lpstr>Number of student, staff and other nonstudent school associated violent deaths, and number of homicide and suicides of youth ages 5-18 at school: School yerars 1192-93 to 2014-15</vt:lpstr>
      <vt:lpstr>THE CONTINUUM OF SCHOOL VIOLENCE</vt:lpstr>
      <vt:lpstr>Serious violent victimization” includes the crimes of rape, sexual assault, robbery, and aggravated assault. “All violent victimization” includes serious violent crimes as well as simple assault. </vt:lpstr>
      <vt:lpstr>Percentage of students ages 12-18 who report that gangs were present at school during the school year, by urbanity:</vt:lpstr>
      <vt:lpstr>Further Data along the School Violence Continuum</vt:lpstr>
      <vt:lpstr>Other Violence/Threat Offenses on the Continuum</vt:lpstr>
      <vt:lpstr>Percentage of students self-reporting they were bullied during prior 12 months (Two National Surveys)</vt:lpstr>
      <vt:lpstr>The role of bullying in school shootings</vt:lpstr>
      <vt:lpstr>Bullying trends, 2005-2015, by urbanicity and by sector</vt:lpstr>
      <vt:lpstr>Student attacks/threats on teachers</vt:lpstr>
      <vt:lpstr>Percentage of students, age 12-18, indicating they  were afraid of attack or harm at school</vt:lpstr>
      <vt:lpstr>Percentage of public school that took a serious disciplinary action in response to specific offenses by type of offense and school level</vt:lpstr>
      <vt:lpstr>Percentage of public schools with a written plan for procedures to be performed in selected scenarios </vt:lpstr>
      <vt:lpstr>Principal Survey Data: Drills</vt:lpstr>
      <vt:lpstr>Students (age 12-18): Selected Security Measures at their School</vt:lpstr>
      <vt:lpstr>Acknowledgement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national statistics relevant  to school violence and safety</dc:title>
  <dc:creator>Sylvia Verdugo</dc:creator>
  <cp:lastModifiedBy>Roxanne Starbuck</cp:lastModifiedBy>
  <cp:revision>4</cp:revision>
  <dcterms:created xsi:type="dcterms:W3CDTF">2018-05-01T01:55:03Z</dcterms:created>
  <dcterms:modified xsi:type="dcterms:W3CDTF">2018-05-01T14:09:48Z</dcterms:modified>
</cp:coreProperties>
</file>